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8288000" cy="10287000"/>
  <p:notesSz cx="6858000" cy="9144000"/>
  <p:embeddedFontLst>
    <p:embeddedFont>
      <p:font typeface="Canva Sans Bold" panose="020B0803030501040103" pitchFamily="34" charset="0"/>
      <p:regular r:id="rId16"/>
      <p:bold r:id="rId17"/>
    </p:embeddedFont>
    <p:embeddedFont>
      <p:font typeface="Helvetica Now" pitchFamily="2" charset="0"/>
      <p:regular r:id="rId18"/>
    </p:embeddedFont>
    <p:embeddedFont>
      <p:font typeface="Helvetica Now Bold" pitchFamily="2" charset="0"/>
      <p:regular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  <p:embeddedFont>
      <p:font typeface="Roboto Bold" panose="02000000000000000000" pitchFamily="2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7B3693-CCC1-2841-8DDB-6FAF9AD8AC59}" v="63" dt="2024-10-17T14:29:15.380"/>
    <p1510:client id="{E236E7FF-519F-FB2D-A7C8-70E366559833}" v="25" dt="2024-10-17T14:24:59.7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6"/>
  </p:normalViewPr>
  <p:slideViewPr>
    <p:cSldViewPr snapToGrid="0">
      <p:cViewPr varScale="1">
        <p:scale>
          <a:sx n="70" d="100"/>
          <a:sy n="70" d="100"/>
        </p:scale>
        <p:origin x="84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ffany Sprague" userId="S::tiffany.sprague@undp.org::35544138-ece4-4030-a679-c38448705048" providerId="AD" clId="Web-{E236E7FF-519F-FB2D-A7C8-70E366559833}"/>
    <pc:docChg chg="modSld">
      <pc:chgData name="Tiffany Sprague" userId="S::tiffany.sprague@undp.org::35544138-ece4-4030-a679-c38448705048" providerId="AD" clId="Web-{E236E7FF-519F-FB2D-A7C8-70E366559833}" dt="2024-10-17T14:24:59.760" v="28" actId="1076"/>
      <pc:docMkLst>
        <pc:docMk/>
      </pc:docMkLst>
      <pc:sldChg chg="modSp">
        <pc:chgData name="Tiffany Sprague" userId="S::tiffany.sprague@undp.org::35544138-ece4-4030-a679-c38448705048" providerId="AD" clId="Web-{E236E7FF-519F-FB2D-A7C8-70E366559833}" dt="2024-10-17T14:24:59.760" v="28" actId="1076"/>
        <pc:sldMkLst>
          <pc:docMk/>
          <pc:sldMk cId="0" sldId="256"/>
        </pc:sldMkLst>
        <pc:spChg chg="mod">
          <ac:chgData name="Tiffany Sprague" userId="S::tiffany.sprague@undp.org::35544138-ece4-4030-a679-c38448705048" providerId="AD" clId="Web-{E236E7FF-519F-FB2D-A7C8-70E366559833}" dt="2024-10-17T14:24:46.712" v="26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Tiffany Sprague" userId="S::tiffany.sprague@undp.org::35544138-ece4-4030-a679-c38448705048" providerId="AD" clId="Web-{E236E7FF-519F-FB2D-A7C8-70E366559833}" dt="2024-10-17T14:24:59.760" v="28" actId="1076"/>
          <ac:spMkLst>
            <pc:docMk/>
            <pc:sldMk cId="0" sldId="256"/>
            <ac:spMk id="3" creationId="{00000000-0000-0000-0000-000000000000}"/>
          </ac:spMkLst>
        </pc:spChg>
      </pc:sldChg>
      <pc:sldChg chg="modSp modNotes">
        <pc:chgData name="Tiffany Sprague" userId="S::tiffany.sprague@undp.org::35544138-ece4-4030-a679-c38448705048" providerId="AD" clId="Web-{E236E7FF-519F-FB2D-A7C8-70E366559833}" dt="2024-10-15T22:20:05.434" v="23"/>
        <pc:sldMkLst>
          <pc:docMk/>
          <pc:sldMk cId="0" sldId="257"/>
        </pc:sldMkLst>
        <pc:spChg chg="mod">
          <ac:chgData name="Tiffany Sprague" userId="S::tiffany.sprague@undp.org::35544138-ece4-4030-a679-c38448705048" providerId="AD" clId="Web-{E236E7FF-519F-FB2D-A7C8-70E366559833}" dt="2024-10-15T22:19:28.855" v="16" actId="1076"/>
          <ac:spMkLst>
            <pc:docMk/>
            <pc:sldMk cId="0" sldId="257"/>
            <ac:spMk id="2" creationId="{00000000-0000-0000-0000-000000000000}"/>
          </ac:spMkLst>
        </pc:spChg>
        <pc:spChg chg="mod">
          <ac:chgData name="Tiffany Sprague" userId="S::tiffany.sprague@undp.org::35544138-ece4-4030-a679-c38448705048" providerId="AD" clId="Web-{E236E7FF-519F-FB2D-A7C8-70E366559833}" dt="2024-10-15T22:19:34.199" v="17" actId="1076"/>
          <ac:spMkLst>
            <pc:docMk/>
            <pc:sldMk cId="0" sldId="257"/>
            <ac:spMk id="3" creationId="{00000000-0000-0000-0000-000000000000}"/>
          </ac:spMkLst>
        </pc:spChg>
        <pc:spChg chg="mod">
          <ac:chgData name="Tiffany Sprague" userId="S::tiffany.sprague@undp.org::35544138-ece4-4030-a679-c38448705048" providerId="AD" clId="Web-{E236E7FF-519F-FB2D-A7C8-70E366559833}" dt="2024-10-15T22:19:40.918" v="18" actId="1076"/>
          <ac:spMkLst>
            <pc:docMk/>
            <pc:sldMk cId="0" sldId="257"/>
            <ac:spMk id="4" creationId="{00000000-0000-0000-0000-000000000000}"/>
          </ac:spMkLst>
        </pc:spChg>
      </pc:sldChg>
      <pc:sldChg chg="modSp">
        <pc:chgData name="Tiffany Sprague" userId="S::tiffany.sprague@undp.org::35544138-ece4-4030-a679-c38448705048" providerId="AD" clId="Web-{E236E7FF-519F-FB2D-A7C8-70E366559833}" dt="2024-10-16T20:22:54.442" v="24" actId="1076"/>
        <pc:sldMkLst>
          <pc:docMk/>
          <pc:sldMk cId="0" sldId="259"/>
        </pc:sldMkLst>
        <pc:spChg chg="mod">
          <ac:chgData name="Tiffany Sprague" userId="S::tiffany.sprague@undp.org::35544138-ece4-4030-a679-c38448705048" providerId="AD" clId="Web-{E236E7FF-519F-FB2D-A7C8-70E366559833}" dt="2024-10-16T20:22:54.442" v="24" actId="1076"/>
          <ac:spMkLst>
            <pc:docMk/>
            <pc:sldMk cId="0" sldId="259"/>
            <ac:spMk id="6" creationId="{00000000-0000-0000-0000-000000000000}"/>
          </ac:spMkLst>
        </pc:spChg>
      </pc:sldChg>
    </pc:docChg>
  </pc:docChgLst>
  <pc:docChgLst>
    <pc:chgData name="Tiffany Sprague" userId="35544138-ece4-4030-a679-c38448705048" providerId="ADAL" clId="{557B3693-CCC1-2841-8DDB-6FAF9AD8AC59}"/>
    <pc:docChg chg="undo custSel addSld delSld modSld">
      <pc:chgData name="Tiffany Sprague" userId="35544138-ece4-4030-a679-c38448705048" providerId="ADAL" clId="{557B3693-CCC1-2841-8DDB-6FAF9AD8AC59}" dt="2024-10-18T07:01:23.204" v="65" actId="1076"/>
      <pc:docMkLst>
        <pc:docMk/>
      </pc:docMkLst>
      <pc:sldChg chg="add del modNotesTx">
        <pc:chgData name="Tiffany Sprague" userId="35544138-ece4-4030-a679-c38448705048" providerId="ADAL" clId="{557B3693-CCC1-2841-8DDB-6FAF9AD8AC59}" dt="2024-10-17T14:26:17.150" v="25" actId="2696"/>
        <pc:sldMkLst>
          <pc:docMk/>
          <pc:sldMk cId="0" sldId="256"/>
        </pc:sldMkLst>
      </pc:sldChg>
      <pc:sldChg chg="new del">
        <pc:chgData name="Tiffany Sprague" userId="35544138-ece4-4030-a679-c38448705048" providerId="ADAL" clId="{557B3693-CCC1-2841-8DDB-6FAF9AD8AC59}" dt="2024-10-17T14:26:16.586" v="15" actId="680"/>
        <pc:sldMkLst>
          <pc:docMk/>
          <pc:sldMk cId="2523248946" sldId="256"/>
        </pc:sldMkLst>
      </pc:sldChg>
      <pc:sldChg chg="add del modNotesTx">
        <pc:chgData name="Tiffany Sprague" userId="35544138-ece4-4030-a679-c38448705048" providerId="ADAL" clId="{557B3693-CCC1-2841-8DDB-6FAF9AD8AC59}" dt="2024-10-17T14:26:17.147" v="24" actId="2696"/>
        <pc:sldMkLst>
          <pc:docMk/>
          <pc:sldMk cId="0" sldId="257"/>
        </pc:sldMkLst>
      </pc:sldChg>
      <pc:sldChg chg="modSp add del mod modNotesTx">
        <pc:chgData name="Tiffany Sprague" userId="35544138-ece4-4030-a679-c38448705048" providerId="ADAL" clId="{557B3693-CCC1-2841-8DDB-6FAF9AD8AC59}" dt="2024-10-18T07:01:23.204" v="65" actId="1076"/>
        <pc:sldMkLst>
          <pc:docMk/>
          <pc:sldMk cId="0" sldId="258"/>
        </pc:sldMkLst>
        <pc:spChg chg="mod">
          <ac:chgData name="Tiffany Sprague" userId="35544138-ece4-4030-a679-c38448705048" providerId="ADAL" clId="{557B3693-CCC1-2841-8DDB-6FAF9AD8AC59}" dt="2024-10-18T07:01:23.204" v="65" actId="1076"/>
          <ac:spMkLst>
            <pc:docMk/>
            <pc:sldMk cId="0" sldId="258"/>
            <ac:spMk id="6" creationId="{00000000-0000-0000-0000-000000000000}"/>
          </ac:spMkLst>
        </pc:spChg>
      </pc:sldChg>
      <pc:sldChg chg="add del modNotesTx">
        <pc:chgData name="Tiffany Sprague" userId="35544138-ece4-4030-a679-c38448705048" providerId="ADAL" clId="{557B3693-CCC1-2841-8DDB-6FAF9AD8AC59}" dt="2024-10-17T14:26:17.129" v="22" actId="2696"/>
        <pc:sldMkLst>
          <pc:docMk/>
          <pc:sldMk cId="0" sldId="259"/>
        </pc:sldMkLst>
      </pc:sldChg>
      <pc:sldChg chg="modSp add del mod modNotesTx">
        <pc:chgData name="Tiffany Sprague" userId="35544138-ece4-4030-a679-c38448705048" providerId="ADAL" clId="{557B3693-CCC1-2841-8DDB-6FAF9AD8AC59}" dt="2024-10-17T14:28:52.778" v="63" actId="14100"/>
        <pc:sldMkLst>
          <pc:docMk/>
          <pc:sldMk cId="0" sldId="260"/>
        </pc:sldMkLst>
        <pc:spChg chg="mod">
          <ac:chgData name="Tiffany Sprague" userId="35544138-ece4-4030-a679-c38448705048" providerId="ADAL" clId="{557B3693-CCC1-2841-8DDB-6FAF9AD8AC59}" dt="2024-10-17T14:28:43.044" v="62"/>
          <ac:spMkLst>
            <pc:docMk/>
            <pc:sldMk cId="0" sldId="260"/>
            <ac:spMk id="6" creationId="{00000000-0000-0000-0000-000000000000}"/>
          </ac:spMkLst>
        </pc:spChg>
        <pc:spChg chg="mod">
          <ac:chgData name="Tiffany Sprague" userId="35544138-ece4-4030-a679-c38448705048" providerId="ADAL" clId="{557B3693-CCC1-2841-8DDB-6FAF9AD8AC59}" dt="2024-10-17T14:28:52.778" v="63" actId="14100"/>
          <ac:spMkLst>
            <pc:docMk/>
            <pc:sldMk cId="0" sldId="260"/>
            <ac:spMk id="7" creationId="{00000000-0000-0000-0000-000000000000}"/>
          </ac:spMkLst>
        </pc:spChg>
      </pc:sldChg>
      <pc:sldChg chg="modSp add del mod modNotesTx">
        <pc:chgData name="Tiffany Sprague" userId="35544138-ece4-4030-a679-c38448705048" providerId="ADAL" clId="{557B3693-CCC1-2841-8DDB-6FAF9AD8AC59}" dt="2024-10-17T14:27:16.469" v="36" actId="1076"/>
        <pc:sldMkLst>
          <pc:docMk/>
          <pc:sldMk cId="0" sldId="261"/>
        </pc:sldMkLst>
        <pc:spChg chg="mod">
          <ac:chgData name="Tiffany Sprague" userId="35544138-ece4-4030-a679-c38448705048" providerId="ADAL" clId="{557B3693-CCC1-2841-8DDB-6FAF9AD8AC59}" dt="2024-10-17T14:27:16.469" v="36" actId="1076"/>
          <ac:spMkLst>
            <pc:docMk/>
            <pc:sldMk cId="0" sldId="261"/>
            <ac:spMk id="12" creationId="{00000000-0000-0000-0000-000000000000}"/>
          </ac:spMkLst>
        </pc:spChg>
        <pc:spChg chg="mod">
          <ac:chgData name="Tiffany Sprague" userId="35544138-ece4-4030-a679-c38448705048" providerId="ADAL" clId="{557B3693-CCC1-2841-8DDB-6FAF9AD8AC59}" dt="2024-10-17T14:27:13.068" v="35" actId="1076"/>
          <ac:spMkLst>
            <pc:docMk/>
            <pc:sldMk cId="0" sldId="261"/>
            <ac:spMk id="13" creationId="{00000000-0000-0000-0000-000000000000}"/>
          </ac:spMkLst>
        </pc:spChg>
      </pc:sldChg>
      <pc:sldChg chg="add del modNotesTx">
        <pc:chgData name="Tiffany Sprague" userId="35544138-ece4-4030-a679-c38448705048" providerId="ADAL" clId="{557B3693-CCC1-2841-8DDB-6FAF9AD8AC59}" dt="2024-10-17T14:26:32.037" v="28" actId="20577"/>
        <pc:sldMkLst>
          <pc:docMk/>
          <pc:sldMk cId="0" sldId="262"/>
        </pc:sldMkLst>
      </pc:sldChg>
      <pc:sldChg chg="modSp add del mod modNotesTx">
        <pc:chgData name="Tiffany Sprague" userId="35544138-ece4-4030-a679-c38448705048" providerId="ADAL" clId="{557B3693-CCC1-2841-8DDB-6FAF9AD8AC59}" dt="2024-10-17T14:29:15.380" v="64" actId="20577"/>
        <pc:sldMkLst>
          <pc:docMk/>
          <pc:sldMk cId="0" sldId="263"/>
        </pc:sldMkLst>
        <pc:spChg chg="mod">
          <ac:chgData name="Tiffany Sprague" userId="35544138-ece4-4030-a679-c38448705048" providerId="ADAL" clId="{557B3693-CCC1-2841-8DDB-6FAF9AD8AC59}" dt="2024-10-17T14:26:53.371" v="32" actId="14100"/>
          <ac:spMkLst>
            <pc:docMk/>
            <pc:sldMk cId="0" sldId="263"/>
            <ac:spMk id="10" creationId="{00000000-0000-0000-0000-000000000000}"/>
          </ac:spMkLst>
        </pc:spChg>
        <pc:spChg chg="mod">
          <ac:chgData name="Tiffany Sprague" userId="35544138-ece4-4030-a679-c38448705048" providerId="ADAL" clId="{557B3693-CCC1-2841-8DDB-6FAF9AD8AC59}" dt="2024-10-17T14:29:15.380" v="64" actId="20577"/>
          <ac:spMkLst>
            <pc:docMk/>
            <pc:sldMk cId="0" sldId="263"/>
            <ac:spMk id="13" creationId="{00000000-0000-0000-0000-000000000000}"/>
          </ac:spMkLst>
        </pc:spChg>
      </pc:sldChg>
      <pc:sldChg chg="add del modNotesTx">
        <pc:chgData name="Tiffany Sprague" userId="35544138-ece4-4030-a679-c38448705048" providerId="ADAL" clId="{557B3693-CCC1-2841-8DDB-6FAF9AD8AC59}" dt="2024-10-17T14:26:39.505" v="30" actId="20577"/>
        <pc:sldMkLst>
          <pc:docMk/>
          <pc:sldMk cId="0" sldId="264"/>
        </pc:sldMkLst>
      </pc:sldChg>
      <pc:sldChg chg="add del modNotesTx">
        <pc:chgData name="Tiffany Sprague" userId="35544138-ece4-4030-a679-c38448705048" providerId="ADAL" clId="{557B3693-CCC1-2841-8DDB-6FAF9AD8AC59}" dt="2024-10-17T14:26:41.972" v="31" actId="20577"/>
        <pc:sldMkLst>
          <pc:docMk/>
          <pc:sldMk cId="0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18.10.2024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.pn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3" Type="http://schemas.openxmlformats.org/officeDocument/2006/relationships/image" Target="../media/image8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1.png"/><Relationship Id="rId9" Type="http://schemas.openxmlformats.org/officeDocument/2006/relationships/image" Target="../media/image29.png"/><Relationship Id="rId14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1430"/>
            <a:ext cx="18288000" cy="10264140"/>
          </a:xfrm>
          <a:custGeom>
            <a:avLst/>
            <a:gdLst/>
            <a:ahLst/>
            <a:cxnLst/>
            <a:rect l="l" t="t" r="r" b="b"/>
            <a:pathLst>
              <a:path w="18288000" h="10264140">
                <a:moveTo>
                  <a:pt x="0" y="0"/>
                </a:moveTo>
                <a:lnTo>
                  <a:pt x="18288000" y="0"/>
                </a:lnTo>
                <a:lnTo>
                  <a:pt x="18288000" y="10264140"/>
                </a:lnTo>
                <a:lnTo>
                  <a:pt x="0" y="102641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3" name="Freeform 3"/>
          <p:cNvSpPr/>
          <p:nvPr/>
        </p:nvSpPr>
        <p:spPr>
          <a:xfrm>
            <a:off x="6738694" y="280606"/>
            <a:ext cx="17064990" cy="9994964"/>
          </a:xfrm>
          <a:custGeom>
            <a:avLst/>
            <a:gdLst/>
            <a:ahLst/>
            <a:cxnLst/>
            <a:rect l="l" t="t" r="r" b="b"/>
            <a:pathLst>
              <a:path w="17064990" h="9994964">
                <a:moveTo>
                  <a:pt x="0" y="0"/>
                </a:moveTo>
                <a:lnTo>
                  <a:pt x="17064990" y="0"/>
                </a:lnTo>
                <a:lnTo>
                  <a:pt x="17064990" y="9994964"/>
                </a:lnTo>
                <a:lnTo>
                  <a:pt x="0" y="99949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876" b="-6876"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4" name="TextBox 4"/>
          <p:cNvSpPr txBox="1"/>
          <p:nvPr/>
        </p:nvSpPr>
        <p:spPr>
          <a:xfrm>
            <a:off x="706160" y="2835352"/>
            <a:ext cx="9794691" cy="4238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3"/>
              </a:lnSpc>
            </a:pPr>
            <a:r>
              <a:rPr lang="en-US" sz="6002" b="1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Panel discussion 2: </a:t>
            </a:r>
          </a:p>
          <a:p>
            <a:pPr algn="l">
              <a:lnSpc>
                <a:spcPts val="8403"/>
              </a:lnSpc>
            </a:pPr>
            <a:r>
              <a:rPr lang="en-US" sz="6002" b="1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Integrating gender equality in STEM for better just transition outcomes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716815"/>
          </a:xfrm>
          <a:custGeom>
            <a:avLst/>
            <a:gdLst/>
            <a:ahLst/>
            <a:cxnLst/>
            <a:rect l="l" t="t" r="r" b="b"/>
            <a:pathLst>
              <a:path w="18288000" h="1716815">
                <a:moveTo>
                  <a:pt x="0" y="0"/>
                </a:moveTo>
                <a:lnTo>
                  <a:pt x="18288000" y="0"/>
                </a:lnTo>
                <a:lnTo>
                  <a:pt x="18288000" y="1716815"/>
                </a:lnTo>
                <a:lnTo>
                  <a:pt x="0" y="17168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305" t="-23612" r="-7305"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3" name="TextBox 3"/>
          <p:cNvSpPr txBox="1"/>
          <p:nvPr/>
        </p:nvSpPr>
        <p:spPr>
          <a:xfrm>
            <a:off x="6075164" y="4815840"/>
            <a:ext cx="6137672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Panel discussion 2: Integrating gender equality in STEM for better just transition outcomes </a:t>
            </a:r>
          </a:p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Scene setting 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22860"/>
            <a:ext cx="18288000" cy="10264140"/>
          </a:xfrm>
          <a:custGeom>
            <a:avLst/>
            <a:gdLst/>
            <a:ahLst/>
            <a:cxnLst/>
            <a:rect l="l" t="t" r="r" b="b"/>
            <a:pathLst>
              <a:path w="18288000" h="10264140">
                <a:moveTo>
                  <a:pt x="0" y="0"/>
                </a:moveTo>
                <a:lnTo>
                  <a:pt x="18288000" y="0"/>
                </a:lnTo>
                <a:lnTo>
                  <a:pt x="18288000" y="10264140"/>
                </a:lnTo>
                <a:lnTo>
                  <a:pt x="0" y="10264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5" name="TextBox 5"/>
          <p:cNvSpPr txBox="1"/>
          <p:nvPr/>
        </p:nvSpPr>
        <p:spPr>
          <a:xfrm>
            <a:off x="635731" y="753632"/>
            <a:ext cx="17789043" cy="4166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83"/>
              </a:lnSpc>
            </a:pPr>
            <a:r>
              <a:rPr lang="en-US" sz="5702" b="1">
                <a:solidFill>
                  <a:srgbClr val="C1FF72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Collaborate Now to Support Women in Green Jobs</a:t>
            </a:r>
          </a:p>
          <a:p>
            <a:pPr algn="l">
              <a:lnSpc>
                <a:spcPts val="8403"/>
              </a:lnSpc>
            </a:pPr>
            <a:endParaRPr lang="en-US" sz="5702" b="1">
              <a:solidFill>
                <a:srgbClr val="C1FF72"/>
              </a:solidFill>
              <a:latin typeface="Helvetica Now Bold"/>
              <a:ea typeface="Helvetica Now Bold"/>
              <a:cs typeface="Helvetica Now Bold"/>
              <a:sym typeface="Helvetica Now Bold"/>
            </a:endParaRPr>
          </a:p>
          <a:p>
            <a:pPr algn="l">
              <a:lnSpc>
                <a:spcPts val="8403"/>
              </a:lnSpc>
            </a:pPr>
            <a:endParaRPr lang="en-US" sz="5702" b="1">
              <a:solidFill>
                <a:srgbClr val="C1FF72"/>
              </a:solidFill>
              <a:latin typeface="Helvetica Now Bold"/>
              <a:ea typeface="Helvetica Now Bold"/>
              <a:cs typeface="Helvetica Now Bold"/>
              <a:sym typeface="Helvetica Now Bold"/>
            </a:endParaRPr>
          </a:p>
          <a:p>
            <a:pPr algn="l">
              <a:lnSpc>
                <a:spcPts val="8403"/>
              </a:lnSpc>
              <a:spcBef>
                <a:spcPct val="0"/>
              </a:spcBef>
            </a:pPr>
            <a:endParaRPr lang="en-US" sz="5702" b="1">
              <a:solidFill>
                <a:srgbClr val="C1FF72"/>
              </a:solidFill>
              <a:latin typeface="Helvetica Now Bold"/>
              <a:ea typeface="Helvetica Now Bold"/>
              <a:cs typeface="Helvetica Now Bold"/>
              <a:sym typeface="Helvetica Now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35731" y="2784920"/>
            <a:ext cx="16623569" cy="6149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38778" lvl="1" indent="-419389" algn="l">
              <a:lnSpc>
                <a:spcPts val="5439"/>
              </a:lnSpc>
              <a:buFont typeface="Arial"/>
              <a:buChar char="•"/>
            </a:pPr>
            <a:r>
              <a:rPr lang="en-US" sz="388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green economy needs women—now more than ever. Governments, businesses, educators, civil society must unite to break down barriers.</a:t>
            </a:r>
          </a:p>
          <a:p>
            <a:pPr algn="l">
              <a:lnSpc>
                <a:spcPts val="5439"/>
              </a:lnSpc>
            </a:pPr>
            <a:endParaRPr lang="en-US" sz="3885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838778" lvl="1" indent="-419389" algn="l">
              <a:lnSpc>
                <a:spcPts val="5439"/>
              </a:lnSpc>
              <a:buFont typeface="Arial"/>
              <a:buChar char="•"/>
            </a:pPr>
            <a:r>
              <a:rPr lang="en-US" sz="388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Shifting gender norms takes time, but waiting is not an option.</a:t>
            </a:r>
          </a:p>
          <a:p>
            <a:pPr algn="l">
              <a:lnSpc>
                <a:spcPts val="5439"/>
              </a:lnSpc>
            </a:pPr>
            <a:endParaRPr lang="en-US" sz="3885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838778" lvl="1" indent="-419389" algn="l">
              <a:lnSpc>
                <a:spcPts val="5439"/>
              </a:lnSpc>
              <a:buFont typeface="Arial"/>
              <a:buChar char="•"/>
            </a:pPr>
            <a:r>
              <a:rPr lang="en-US" sz="388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Networks like the </a:t>
            </a:r>
            <a:r>
              <a:rPr lang="en-US" sz="3885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STEMinists</a:t>
            </a:r>
            <a:r>
              <a:rPr lang="en-US" sz="388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are already driving change. Join them. Create a ripple effect that starts now and builds for the future.</a:t>
            </a:r>
          </a:p>
          <a:p>
            <a:pPr algn="l">
              <a:lnSpc>
                <a:spcPts val="5439"/>
              </a:lnSpc>
            </a:pPr>
            <a:endParaRPr lang="en-US" sz="3885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5439"/>
              </a:lnSpc>
            </a:pPr>
            <a:endParaRPr lang="en-US" sz="3885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94510" y="-3160"/>
            <a:ext cx="20086979" cy="11273817"/>
          </a:xfrm>
          <a:custGeom>
            <a:avLst/>
            <a:gdLst/>
            <a:ahLst/>
            <a:cxnLst/>
            <a:rect l="l" t="t" r="r" b="b"/>
            <a:pathLst>
              <a:path w="20086979" h="11273817">
                <a:moveTo>
                  <a:pt x="0" y="0"/>
                </a:moveTo>
                <a:lnTo>
                  <a:pt x="20086979" y="0"/>
                </a:lnTo>
                <a:lnTo>
                  <a:pt x="20086979" y="11273817"/>
                </a:lnTo>
                <a:lnTo>
                  <a:pt x="0" y="112738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3" name="Freeform 3"/>
          <p:cNvSpPr/>
          <p:nvPr/>
        </p:nvSpPr>
        <p:spPr>
          <a:xfrm>
            <a:off x="-4308359" y="-14590"/>
            <a:ext cx="12113519" cy="11281945"/>
          </a:xfrm>
          <a:custGeom>
            <a:avLst/>
            <a:gdLst/>
            <a:ahLst/>
            <a:cxnLst/>
            <a:rect l="l" t="t" r="r" b="b"/>
            <a:pathLst>
              <a:path w="12550275" h="10111068">
                <a:moveTo>
                  <a:pt x="0" y="0"/>
                </a:moveTo>
                <a:lnTo>
                  <a:pt x="12550275" y="0"/>
                </a:lnTo>
                <a:lnTo>
                  <a:pt x="12550275" y="10111068"/>
                </a:lnTo>
                <a:lnTo>
                  <a:pt x="0" y="101110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461" r="-10461"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4" name="TextBox 4"/>
          <p:cNvSpPr txBox="1"/>
          <p:nvPr/>
        </p:nvSpPr>
        <p:spPr>
          <a:xfrm>
            <a:off x="10295414" y="2903381"/>
            <a:ext cx="6411276" cy="6743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63"/>
              </a:lnSpc>
            </a:pPr>
            <a:r>
              <a:rPr lang="en-US" sz="6402" b="1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Green jobs are rising and shaping the future of work.</a:t>
            </a:r>
          </a:p>
          <a:p>
            <a:pPr algn="l">
              <a:lnSpc>
                <a:spcPts val="8403"/>
              </a:lnSpc>
            </a:pPr>
            <a:endParaRPr lang="en-US" sz="6402" b="1">
              <a:solidFill>
                <a:srgbClr val="FFFFFF"/>
              </a:solidFill>
              <a:latin typeface="Helvetica Now Bold"/>
              <a:ea typeface="Helvetica Now Bold"/>
              <a:cs typeface="Helvetica Now Bold"/>
              <a:sym typeface="Helvetica Now Bold"/>
            </a:endParaRPr>
          </a:p>
          <a:p>
            <a:pPr algn="l">
              <a:lnSpc>
                <a:spcPts val="8403"/>
              </a:lnSpc>
              <a:spcBef>
                <a:spcPct val="0"/>
              </a:spcBef>
            </a:pPr>
            <a:endParaRPr lang="en-US" sz="6402" b="1">
              <a:solidFill>
                <a:srgbClr val="FFFFFF"/>
              </a:solidFill>
              <a:latin typeface="Helvetica Now Bold"/>
              <a:ea typeface="Helvetica Now Bold"/>
              <a:cs typeface="Helvetica Now Bold"/>
              <a:sym typeface="Helvetica Now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64140"/>
          </a:xfrm>
          <a:custGeom>
            <a:avLst/>
            <a:gdLst/>
            <a:ahLst/>
            <a:cxnLst/>
            <a:rect l="l" t="t" r="r" b="b"/>
            <a:pathLst>
              <a:path w="18288000" h="10264140">
                <a:moveTo>
                  <a:pt x="0" y="0"/>
                </a:moveTo>
                <a:lnTo>
                  <a:pt x="18288000" y="0"/>
                </a:lnTo>
                <a:lnTo>
                  <a:pt x="18288000" y="10264140"/>
                </a:lnTo>
                <a:lnTo>
                  <a:pt x="0" y="102641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3" name="Freeform 3"/>
          <p:cNvSpPr/>
          <p:nvPr/>
        </p:nvSpPr>
        <p:spPr>
          <a:xfrm>
            <a:off x="11577600" y="0"/>
            <a:ext cx="6710400" cy="10264140"/>
          </a:xfrm>
          <a:custGeom>
            <a:avLst/>
            <a:gdLst/>
            <a:ahLst/>
            <a:cxnLst/>
            <a:rect l="l" t="t" r="r" b="b"/>
            <a:pathLst>
              <a:path w="6710400" h="10264140">
                <a:moveTo>
                  <a:pt x="0" y="0"/>
                </a:moveTo>
                <a:lnTo>
                  <a:pt x="6710400" y="0"/>
                </a:lnTo>
                <a:lnTo>
                  <a:pt x="6710400" y="10264140"/>
                </a:lnTo>
                <a:lnTo>
                  <a:pt x="0" y="10264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7799" r="-15159"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4" name="TextBox 4"/>
          <p:cNvSpPr txBox="1"/>
          <p:nvPr/>
        </p:nvSpPr>
        <p:spPr>
          <a:xfrm>
            <a:off x="-267196" y="1553142"/>
            <a:ext cx="11577600" cy="782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28371" lvl="1" indent="-464186" algn="l">
              <a:lnSpc>
                <a:spcPts val="6020"/>
              </a:lnSpc>
              <a:buFont typeface="Arial"/>
              <a:buChar char="•"/>
            </a:pPr>
            <a:r>
              <a:rPr lang="en-US" sz="4300" b="1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18 million new jobs by 2030 (ILO)</a:t>
            </a:r>
          </a:p>
          <a:p>
            <a:pPr marL="280671" lvl="1" indent="-140336" algn="l">
              <a:lnSpc>
                <a:spcPts val="1820"/>
              </a:lnSpc>
              <a:buFont typeface="Arial"/>
              <a:buChar char="•"/>
            </a:pPr>
            <a:endParaRPr lang="en-US" sz="4300" b="1">
              <a:solidFill>
                <a:srgbClr val="FFFFFF"/>
              </a:solidFill>
              <a:latin typeface="Helvetica Now Bold"/>
              <a:ea typeface="Helvetica Now Bold"/>
              <a:cs typeface="Helvetica Now Bold"/>
              <a:sym typeface="Helvetica Now Bold"/>
            </a:endParaRPr>
          </a:p>
          <a:p>
            <a:pPr marL="928371" lvl="1" indent="-464186" algn="l">
              <a:lnSpc>
                <a:spcPts val="6020"/>
              </a:lnSpc>
              <a:buFont typeface="Arial"/>
              <a:buChar char="•"/>
            </a:pPr>
            <a:r>
              <a:rPr lang="en-US" sz="4300" b="1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Hiring rate for workers with green skills is </a:t>
            </a:r>
            <a:r>
              <a:rPr lang="en-US" sz="4300" b="1">
                <a:solidFill>
                  <a:srgbClr val="C1FF72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29% higher</a:t>
            </a:r>
            <a:r>
              <a:rPr lang="en-US" sz="4300" b="1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 than the workforce average. </a:t>
            </a:r>
          </a:p>
          <a:p>
            <a:pPr algn="l">
              <a:lnSpc>
                <a:spcPts val="6020"/>
              </a:lnSpc>
            </a:pPr>
            <a:endParaRPr lang="en-US" sz="4300" b="1">
              <a:solidFill>
                <a:srgbClr val="FFFFFF"/>
              </a:solidFill>
              <a:latin typeface="Helvetica Now Bold"/>
              <a:ea typeface="Helvetica Now Bold"/>
              <a:cs typeface="Helvetica Now Bold"/>
              <a:sym typeface="Helvetica Now Bold"/>
            </a:endParaRPr>
          </a:p>
          <a:p>
            <a:pPr marL="928371" lvl="1" indent="-464186" algn="l">
              <a:lnSpc>
                <a:spcPts val="6020"/>
              </a:lnSpc>
              <a:buFont typeface="Arial"/>
              <a:buChar char="•"/>
            </a:pPr>
            <a:r>
              <a:rPr lang="en-US" sz="4300" b="1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STEM-educated workforce+ gender equality policies stimulate green innovation and green employment.</a:t>
            </a:r>
          </a:p>
          <a:p>
            <a:pPr algn="l">
              <a:lnSpc>
                <a:spcPts val="6020"/>
              </a:lnSpc>
            </a:pPr>
            <a:endParaRPr lang="en-US" sz="4300" b="1">
              <a:solidFill>
                <a:srgbClr val="FFFFFF"/>
              </a:solidFill>
              <a:latin typeface="Helvetica Now Bold"/>
              <a:ea typeface="Helvetica Now Bold"/>
              <a:cs typeface="Helvetica Now Bold"/>
              <a:sym typeface="Helvetica Now Bold"/>
            </a:endParaRPr>
          </a:p>
          <a:p>
            <a:pPr marL="928371" lvl="1" indent="-464186" algn="l">
              <a:lnSpc>
                <a:spcPts val="6020"/>
              </a:lnSpc>
              <a:buFont typeface="Arial"/>
              <a:buChar char="•"/>
            </a:pPr>
            <a:r>
              <a:rPr lang="en-US" sz="4300" b="1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Men hold close to two-thirds of green jobs and </a:t>
            </a:r>
            <a:r>
              <a:rPr lang="en-US" sz="4300" b="1">
                <a:solidFill>
                  <a:srgbClr val="C1FF72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women only one-third.</a:t>
            </a:r>
            <a:r>
              <a:rPr lang="en-US" sz="4300" b="1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474615" y="2726635"/>
            <a:ext cx="5191199" cy="1038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3"/>
              </a:lnSpc>
              <a:spcBef>
                <a:spcPct val="0"/>
              </a:spcBef>
            </a:pPr>
            <a:r>
              <a:rPr lang="en-US" sz="6002" b="1" dirty="0">
                <a:solidFill>
                  <a:srgbClr val="38B6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 1 in 10 women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957785" y="4662171"/>
            <a:ext cx="4224858" cy="481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qualify as “green talent”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94237" y="179629"/>
            <a:ext cx="9604137" cy="1038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3"/>
              </a:lnSpc>
              <a:spcBef>
                <a:spcPct val="0"/>
              </a:spcBef>
            </a:pPr>
            <a:r>
              <a:rPr lang="en-US" sz="6002" b="1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Growth of green jobs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253029" y="5245957"/>
            <a:ext cx="5634372" cy="308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b="1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The gap has grown 25% over the past seven years, signaling an urgent need for gender-responsive interventions.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360830" y="3404178"/>
            <a:ext cx="669883" cy="669883"/>
          </a:xfrm>
          <a:custGeom>
            <a:avLst/>
            <a:gdLst/>
            <a:ahLst/>
            <a:cxnLst/>
            <a:rect l="l" t="t" r="r" b="b"/>
            <a:pathLst>
              <a:path w="669883" h="669883">
                <a:moveTo>
                  <a:pt x="0" y="0"/>
                </a:moveTo>
                <a:lnTo>
                  <a:pt x="669883" y="0"/>
                </a:lnTo>
                <a:lnTo>
                  <a:pt x="669883" y="669883"/>
                </a:lnTo>
                <a:lnTo>
                  <a:pt x="0" y="6698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8000" cy="10264140"/>
          </a:xfrm>
          <a:custGeom>
            <a:avLst/>
            <a:gdLst/>
            <a:ahLst/>
            <a:cxnLst/>
            <a:rect l="l" t="t" r="r" b="b"/>
            <a:pathLst>
              <a:path w="18288000" h="10264140">
                <a:moveTo>
                  <a:pt x="0" y="0"/>
                </a:moveTo>
                <a:lnTo>
                  <a:pt x="18288000" y="0"/>
                </a:lnTo>
                <a:lnTo>
                  <a:pt x="18288000" y="10264140"/>
                </a:lnTo>
                <a:lnTo>
                  <a:pt x="0" y="102641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4" name="Freeform 4"/>
          <p:cNvSpPr/>
          <p:nvPr/>
        </p:nvSpPr>
        <p:spPr>
          <a:xfrm>
            <a:off x="-981890" y="1973878"/>
            <a:ext cx="12352120" cy="8229600"/>
          </a:xfrm>
          <a:custGeom>
            <a:avLst/>
            <a:gdLst/>
            <a:ahLst/>
            <a:cxnLst/>
            <a:rect l="l" t="t" r="r" b="b"/>
            <a:pathLst>
              <a:path w="12352120" h="8229600">
                <a:moveTo>
                  <a:pt x="0" y="0"/>
                </a:moveTo>
                <a:lnTo>
                  <a:pt x="12352120" y="0"/>
                </a:lnTo>
                <a:lnTo>
                  <a:pt x="1235212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5" name="TextBox 5"/>
          <p:cNvSpPr txBox="1"/>
          <p:nvPr/>
        </p:nvSpPr>
        <p:spPr>
          <a:xfrm>
            <a:off x="9144256" y="6012478"/>
            <a:ext cx="4281553" cy="1225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 b="1" dirty="0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women have a green skill.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77042" y="328478"/>
            <a:ext cx="7873617" cy="397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46"/>
              </a:lnSpc>
            </a:pPr>
            <a:r>
              <a:rPr lang="en-US" sz="5675" b="1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Despite some progress women are still underrepresented </a:t>
            </a:r>
          </a:p>
          <a:p>
            <a:pPr algn="l">
              <a:lnSpc>
                <a:spcPts val="7946"/>
              </a:lnSpc>
              <a:spcBef>
                <a:spcPct val="0"/>
              </a:spcBef>
            </a:pPr>
            <a:r>
              <a:rPr lang="en-US" sz="5675" b="1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in STEM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923855" y="2241499"/>
            <a:ext cx="3239585" cy="1225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3"/>
              </a:lnSpc>
              <a:spcBef>
                <a:spcPct val="0"/>
              </a:spcBef>
            </a:pPr>
            <a:r>
              <a:rPr lang="en-US" sz="3502" b="1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Women in STEM jobs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804921" y="866775"/>
            <a:ext cx="2904643" cy="1450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02"/>
              </a:lnSpc>
              <a:spcBef>
                <a:spcPct val="0"/>
              </a:spcBef>
            </a:pPr>
            <a:r>
              <a:rPr lang="en-US" sz="8502" b="1">
                <a:solidFill>
                  <a:srgbClr val="C1FF72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33%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601968" y="2109516"/>
            <a:ext cx="2904643" cy="1844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3"/>
              </a:lnSpc>
              <a:spcBef>
                <a:spcPct val="0"/>
              </a:spcBef>
            </a:pPr>
            <a:r>
              <a:rPr lang="en-US" sz="3502" b="1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years to close gender gap in tech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030713" y="746845"/>
            <a:ext cx="2904643" cy="1450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02"/>
              </a:lnSpc>
              <a:spcBef>
                <a:spcPct val="0"/>
              </a:spcBef>
            </a:pPr>
            <a:r>
              <a:rPr lang="en-US" sz="8502" b="1">
                <a:solidFill>
                  <a:srgbClr val="C1FF72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167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804921" y="4637754"/>
            <a:ext cx="2904643" cy="1450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02"/>
              </a:lnSpc>
              <a:spcBef>
                <a:spcPct val="0"/>
              </a:spcBef>
            </a:pPr>
            <a:r>
              <a:rPr lang="en-US" sz="8502" b="1">
                <a:solidFill>
                  <a:srgbClr val="C1FF72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11%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253758" y="5848099"/>
            <a:ext cx="4281553" cy="246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 b="1" dirty="0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women in executive roles in renewable energy are held by women.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271949" y="4517825"/>
            <a:ext cx="2904643" cy="1450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02"/>
              </a:lnSpc>
              <a:spcBef>
                <a:spcPct val="0"/>
              </a:spcBef>
            </a:pPr>
            <a:r>
              <a:rPr lang="en-US" sz="8502" b="1" dirty="0">
                <a:solidFill>
                  <a:srgbClr val="C1FF72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21%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716815"/>
          </a:xfrm>
          <a:custGeom>
            <a:avLst/>
            <a:gdLst/>
            <a:ahLst/>
            <a:cxnLst/>
            <a:rect l="l" t="t" r="r" b="b"/>
            <a:pathLst>
              <a:path w="18288000" h="1716815">
                <a:moveTo>
                  <a:pt x="0" y="0"/>
                </a:moveTo>
                <a:lnTo>
                  <a:pt x="18288000" y="0"/>
                </a:lnTo>
                <a:lnTo>
                  <a:pt x="18288000" y="1716815"/>
                </a:lnTo>
                <a:lnTo>
                  <a:pt x="0" y="17168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305" t="-23612" r="-7305"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3" name="TextBox 3"/>
          <p:cNvSpPr txBox="1"/>
          <p:nvPr/>
        </p:nvSpPr>
        <p:spPr>
          <a:xfrm>
            <a:off x="6075164" y="4815840"/>
            <a:ext cx="6137672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Panel discussion 2: Integrating gender equality in STEM for better just transition outcomes </a:t>
            </a:r>
          </a:p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Scene setting 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22860"/>
            <a:ext cx="18288000" cy="10264140"/>
          </a:xfrm>
          <a:custGeom>
            <a:avLst/>
            <a:gdLst/>
            <a:ahLst/>
            <a:cxnLst/>
            <a:rect l="l" t="t" r="r" b="b"/>
            <a:pathLst>
              <a:path w="18288000" h="10264140">
                <a:moveTo>
                  <a:pt x="0" y="0"/>
                </a:moveTo>
                <a:lnTo>
                  <a:pt x="18288000" y="0"/>
                </a:lnTo>
                <a:lnTo>
                  <a:pt x="18288000" y="10264140"/>
                </a:lnTo>
                <a:lnTo>
                  <a:pt x="0" y="10264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5" name="TextBox 5"/>
          <p:cNvSpPr txBox="1"/>
          <p:nvPr/>
        </p:nvSpPr>
        <p:spPr>
          <a:xfrm>
            <a:off x="1414370" y="914400"/>
            <a:ext cx="16528042" cy="1953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07"/>
              </a:lnSpc>
              <a:spcBef>
                <a:spcPct val="0"/>
              </a:spcBef>
            </a:pPr>
            <a:r>
              <a:rPr lang="en-US" sz="5576" b="1">
                <a:solidFill>
                  <a:srgbClr val="C1FF72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UNDP-OECD regional study on women in STEM and the green economy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685837" y="4006290"/>
            <a:ext cx="4326474" cy="5612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71553" lvl="1" indent="-485777" algn="l">
              <a:lnSpc>
                <a:spcPts val="6300"/>
              </a:lnSpc>
              <a:buFont typeface="Arial"/>
              <a:buChar char="•"/>
            </a:pPr>
            <a:r>
              <a:rPr lang="en-US" sz="4500" b="1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Albania</a:t>
            </a:r>
          </a:p>
          <a:p>
            <a:pPr marL="971553" lvl="1" indent="-485777" algn="l">
              <a:lnSpc>
                <a:spcPts val="6300"/>
              </a:lnSpc>
              <a:buFont typeface="Arial"/>
              <a:buChar char="•"/>
            </a:pPr>
            <a:r>
              <a:rPr lang="en-US" sz="4500" b="1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Azerbaijan</a:t>
            </a:r>
          </a:p>
          <a:p>
            <a:pPr marL="971553" lvl="1" indent="-485777" algn="l">
              <a:lnSpc>
                <a:spcPts val="6300"/>
              </a:lnSpc>
              <a:buFont typeface="Arial"/>
              <a:buChar char="•"/>
            </a:pPr>
            <a:r>
              <a:rPr lang="en-US" sz="4500" b="1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Georgia</a:t>
            </a:r>
          </a:p>
          <a:p>
            <a:pPr marL="971553" lvl="1" indent="-485777" algn="l">
              <a:lnSpc>
                <a:spcPts val="6300"/>
              </a:lnSpc>
              <a:buFont typeface="Arial"/>
              <a:buChar char="•"/>
            </a:pPr>
            <a:r>
              <a:rPr lang="en-US" sz="4500" b="1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Kyrgyzstan</a:t>
            </a:r>
          </a:p>
          <a:p>
            <a:pPr marL="971553" lvl="1" indent="-485777" algn="l">
              <a:lnSpc>
                <a:spcPts val="6300"/>
              </a:lnSpc>
              <a:buFont typeface="Arial"/>
              <a:buChar char="•"/>
            </a:pPr>
            <a:r>
              <a:rPr lang="en-US" sz="4500" b="1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Moldova</a:t>
            </a:r>
          </a:p>
          <a:p>
            <a:pPr marL="971553" lvl="1" indent="-485777">
              <a:lnSpc>
                <a:spcPts val="6300"/>
              </a:lnSpc>
              <a:buFont typeface="Arial"/>
              <a:buChar char="•"/>
            </a:pPr>
            <a:r>
              <a:rPr lang="en-US" sz="4500" b="1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Montenegro</a:t>
            </a:r>
          </a:p>
          <a:p>
            <a:pPr marL="971553" lvl="1" indent="-485777" algn="l">
              <a:lnSpc>
                <a:spcPts val="6300"/>
              </a:lnSpc>
              <a:buFont typeface="Arial"/>
              <a:buChar char="•"/>
            </a:pPr>
            <a:endParaRPr lang="en-US" sz="4500" b="1">
              <a:solidFill>
                <a:srgbClr val="FFFFFF"/>
              </a:solidFill>
              <a:latin typeface="Helvetica Now Bold"/>
              <a:ea typeface="Helvetica Now Bold"/>
              <a:cs typeface="Helvetica Now Bold"/>
              <a:sym typeface="Helvetica Now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144000" y="4015815"/>
            <a:ext cx="6248400" cy="39968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71550" lvl="1" indent="-485775" algn="l">
              <a:lnSpc>
                <a:spcPts val="6299"/>
              </a:lnSpc>
              <a:buFont typeface="Arial"/>
              <a:buChar char="•"/>
            </a:pPr>
            <a:r>
              <a:rPr lang="en-US" sz="4500" b="1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North Macedonia</a:t>
            </a:r>
          </a:p>
          <a:p>
            <a:pPr marL="971550" lvl="1" indent="-485775" algn="l">
              <a:lnSpc>
                <a:spcPts val="6299"/>
              </a:lnSpc>
              <a:buFont typeface="Arial"/>
              <a:buChar char="•"/>
            </a:pPr>
            <a:r>
              <a:rPr lang="en-US" sz="4500" b="1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Serbia</a:t>
            </a:r>
          </a:p>
          <a:p>
            <a:pPr marL="971550" lvl="1" indent="-485775" algn="l">
              <a:lnSpc>
                <a:spcPts val="6299"/>
              </a:lnSpc>
              <a:buFont typeface="Arial"/>
              <a:buChar char="•"/>
            </a:pPr>
            <a:r>
              <a:rPr lang="en-US" sz="4500" b="1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Türkiye</a:t>
            </a:r>
          </a:p>
          <a:p>
            <a:pPr marL="971550" lvl="1" indent="-485775" algn="l">
              <a:lnSpc>
                <a:spcPts val="6299"/>
              </a:lnSpc>
              <a:buFont typeface="Arial"/>
              <a:buChar char="•"/>
            </a:pPr>
            <a:r>
              <a:rPr lang="en-US" sz="4500" b="1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Ukraine</a:t>
            </a:r>
          </a:p>
          <a:p>
            <a:pPr marL="971550" lvl="1" indent="-485775" algn="l">
              <a:lnSpc>
                <a:spcPts val="6299"/>
              </a:lnSpc>
              <a:buFont typeface="Arial"/>
              <a:buChar char="•"/>
            </a:pPr>
            <a:r>
              <a:rPr lang="en-US" sz="4500" b="1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Uzbekistan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716815"/>
          </a:xfrm>
          <a:custGeom>
            <a:avLst/>
            <a:gdLst/>
            <a:ahLst/>
            <a:cxnLst/>
            <a:rect l="l" t="t" r="r" b="b"/>
            <a:pathLst>
              <a:path w="18288000" h="1716815">
                <a:moveTo>
                  <a:pt x="0" y="0"/>
                </a:moveTo>
                <a:lnTo>
                  <a:pt x="18288000" y="0"/>
                </a:lnTo>
                <a:lnTo>
                  <a:pt x="18288000" y="1716815"/>
                </a:lnTo>
                <a:lnTo>
                  <a:pt x="0" y="17168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305" t="-23612" r="-7305"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3" name="TextBox 3"/>
          <p:cNvSpPr txBox="1"/>
          <p:nvPr/>
        </p:nvSpPr>
        <p:spPr>
          <a:xfrm>
            <a:off x="6075164" y="4815840"/>
            <a:ext cx="6137672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Panel discussion 2: Integrating gender equality in STEM for better just transition outcomes </a:t>
            </a:r>
          </a:p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Scene setting 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22860"/>
            <a:ext cx="18288000" cy="10264140"/>
          </a:xfrm>
          <a:custGeom>
            <a:avLst/>
            <a:gdLst/>
            <a:ahLst/>
            <a:cxnLst/>
            <a:rect l="l" t="t" r="r" b="b"/>
            <a:pathLst>
              <a:path w="18288000" h="10264140">
                <a:moveTo>
                  <a:pt x="0" y="0"/>
                </a:moveTo>
                <a:lnTo>
                  <a:pt x="18288000" y="0"/>
                </a:lnTo>
                <a:lnTo>
                  <a:pt x="18288000" y="10264140"/>
                </a:lnTo>
                <a:lnTo>
                  <a:pt x="0" y="10264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5" name="Freeform 5"/>
          <p:cNvSpPr/>
          <p:nvPr/>
        </p:nvSpPr>
        <p:spPr>
          <a:xfrm>
            <a:off x="2337251" y="2096581"/>
            <a:ext cx="1336375" cy="1514306"/>
          </a:xfrm>
          <a:custGeom>
            <a:avLst/>
            <a:gdLst/>
            <a:ahLst/>
            <a:cxnLst/>
            <a:rect l="l" t="t" r="r" b="b"/>
            <a:pathLst>
              <a:path w="1336375" h="1514306">
                <a:moveTo>
                  <a:pt x="0" y="0"/>
                </a:moveTo>
                <a:lnTo>
                  <a:pt x="1336375" y="0"/>
                </a:lnTo>
                <a:lnTo>
                  <a:pt x="1336375" y="1514306"/>
                </a:lnTo>
                <a:lnTo>
                  <a:pt x="0" y="15143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6" name="Freeform 6"/>
          <p:cNvSpPr/>
          <p:nvPr/>
        </p:nvSpPr>
        <p:spPr>
          <a:xfrm>
            <a:off x="8022500" y="2138357"/>
            <a:ext cx="1450158" cy="1771185"/>
          </a:xfrm>
          <a:custGeom>
            <a:avLst/>
            <a:gdLst/>
            <a:ahLst/>
            <a:cxnLst/>
            <a:rect l="l" t="t" r="r" b="b"/>
            <a:pathLst>
              <a:path w="1450158" h="1771185">
                <a:moveTo>
                  <a:pt x="0" y="0"/>
                </a:moveTo>
                <a:lnTo>
                  <a:pt x="1450158" y="0"/>
                </a:lnTo>
                <a:lnTo>
                  <a:pt x="1450158" y="1771185"/>
                </a:lnTo>
                <a:lnTo>
                  <a:pt x="0" y="17711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7" name="Freeform 7"/>
          <p:cNvSpPr/>
          <p:nvPr/>
        </p:nvSpPr>
        <p:spPr>
          <a:xfrm>
            <a:off x="14069809" y="2162199"/>
            <a:ext cx="1450158" cy="1450158"/>
          </a:xfrm>
          <a:custGeom>
            <a:avLst/>
            <a:gdLst/>
            <a:ahLst/>
            <a:cxnLst/>
            <a:rect l="l" t="t" r="r" b="b"/>
            <a:pathLst>
              <a:path w="1450158" h="1450158">
                <a:moveTo>
                  <a:pt x="0" y="0"/>
                </a:moveTo>
                <a:lnTo>
                  <a:pt x="1450158" y="0"/>
                </a:lnTo>
                <a:lnTo>
                  <a:pt x="1450158" y="1450157"/>
                </a:lnTo>
                <a:lnTo>
                  <a:pt x="0" y="14501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8" name="TextBox 8"/>
          <p:cNvSpPr txBox="1"/>
          <p:nvPr/>
        </p:nvSpPr>
        <p:spPr>
          <a:xfrm>
            <a:off x="5831961" y="544473"/>
            <a:ext cx="6624077" cy="1038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3"/>
              </a:lnSpc>
              <a:spcBef>
                <a:spcPct val="0"/>
              </a:spcBef>
            </a:pPr>
            <a:r>
              <a:rPr lang="en-US" sz="6002" b="1">
                <a:solidFill>
                  <a:srgbClr val="C1FF72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Emerging Sectors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3914453"/>
            <a:ext cx="4734621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 b="1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Renewable Energy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271677" y="3914453"/>
            <a:ext cx="5655769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 b="1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Green/Smart Construction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335164" y="3833342"/>
            <a:ext cx="4369605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 b="1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STEM Education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590800" y="6158742"/>
            <a:ext cx="14846908" cy="308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 b="1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STEM education/ technical skills</a:t>
            </a:r>
          </a:p>
          <a:p>
            <a:pPr marL="755651" lvl="1" indent="-377825" algn="l">
              <a:lnSpc>
                <a:spcPts val="4900"/>
              </a:lnSpc>
              <a:spcBef>
                <a:spcPct val="0"/>
              </a:spcBef>
              <a:buFont typeface="Arial"/>
              <a:buChar char="•"/>
            </a:pPr>
            <a:r>
              <a:rPr lang="en-US" sz="3500" b="1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Soft skills, </a:t>
            </a:r>
            <a:r>
              <a:rPr lang="en-US" sz="3500" b="1" err="1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eg.</a:t>
            </a:r>
            <a:r>
              <a:rPr lang="en-US" sz="3500" b="1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 collaboration, adaptation, communication, teamwork</a:t>
            </a:r>
          </a:p>
          <a:p>
            <a:pPr marL="755651" lvl="1" indent="-377825" algn="l">
              <a:lnSpc>
                <a:spcPts val="4900"/>
              </a:lnSpc>
              <a:spcBef>
                <a:spcPct val="0"/>
              </a:spcBef>
              <a:buFont typeface="Arial"/>
              <a:buChar char="•"/>
            </a:pPr>
            <a:r>
              <a:rPr lang="en-US" sz="3500" b="1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Data analysis</a:t>
            </a:r>
          </a:p>
          <a:p>
            <a:pPr marL="755651" lvl="1" indent="-377825" algn="l">
              <a:lnSpc>
                <a:spcPts val="4900"/>
              </a:lnSpc>
              <a:spcBef>
                <a:spcPct val="0"/>
              </a:spcBef>
              <a:buFont typeface="Arial"/>
              <a:buChar char="•"/>
            </a:pPr>
            <a:r>
              <a:rPr lang="en-US" sz="3500" b="1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Research skills</a:t>
            </a:r>
          </a:p>
          <a:p>
            <a:pPr marL="755651" lvl="1" indent="-377825" algn="l">
              <a:lnSpc>
                <a:spcPts val="4900"/>
              </a:lnSpc>
              <a:spcBef>
                <a:spcPct val="0"/>
              </a:spcBef>
              <a:buFont typeface="Arial"/>
              <a:buChar char="•"/>
            </a:pPr>
            <a:r>
              <a:rPr lang="en-US" sz="3500" b="1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Project Management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206169" y="4977253"/>
            <a:ext cx="12313797" cy="10381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03"/>
              </a:lnSpc>
              <a:spcBef>
                <a:spcPct val="0"/>
              </a:spcBef>
            </a:pPr>
            <a:r>
              <a:rPr lang="en-US" sz="6002" b="1">
                <a:solidFill>
                  <a:srgbClr val="C1FF72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Skills Required for Green Jobs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716815"/>
          </a:xfrm>
          <a:custGeom>
            <a:avLst/>
            <a:gdLst/>
            <a:ahLst/>
            <a:cxnLst/>
            <a:rect l="l" t="t" r="r" b="b"/>
            <a:pathLst>
              <a:path w="18288000" h="1716815">
                <a:moveTo>
                  <a:pt x="0" y="0"/>
                </a:moveTo>
                <a:lnTo>
                  <a:pt x="18288000" y="0"/>
                </a:lnTo>
                <a:lnTo>
                  <a:pt x="18288000" y="1716815"/>
                </a:lnTo>
                <a:lnTo>
                  <a:pt x="0" y="17168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305" t="-23612" r="-7305"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3" name="TextBox 3"/>
          <p:cNvSpPr txBox="1"/>
          <p:nvPr/>
        </p:nvSpPr>
        <p:spPr>
          <a:xfrm>
            <a:off x="6075164" y="4815840"/>
            <a:ext cx="6137672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Panel discussion 2: Integrating gender equality in STEM for better just transition outcomes </a:t>
            </a:r>
          </a:p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Scene setting 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22860"/>
            <a:ext cx="18288000" cy="10264140"/>
          </a:xfrm>
          <a:custGeom>
            <a:avLst/>
            <a:gdLst/>
            <a:ahLst/>
            <a:cxnLst/>
            <a:rect l="l" t="t" r="r" b="b"/>
            <a:pathLst>
              <a:path w="18288000" h="10264140">
                <a:moveTo>
                  <a:pt x="0" y="0"/>
                </a:moveTo>
                <a:lnTo>
                  <a:pt x="18288000" y="0"/>
                </a:lnTo>
                <a:lnTo>
                  <a:pt x="18288000" y="10264140"/>
                </a:lnTo>
                <a:lnTo>
                  <a:pt x="0" y="10264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5" name="TextBox 5"/>
          <p:cNvSpPr txBox="1"/>
          <p:nvPr/>
        </p:nvSpPr>
        <p:spPr>
          <a:xfrm>
            <a:off x="2796013" y="410130"/>
            <a:ext cx="14364580" cy="2104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3"/>
              </a:lnSpc>
            </a:pPr>
            <a:r>
              <a:rPr lang="en-US" sz="6002" b="1">
                <a:solidFill>
                  <a:srgbClr val="C1FF72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Gaps in fulfilling demand in green jobs</a:t>
            </a:r>
          </a:p>
          <a:p>
            <a:pPr algn="l">
              <a:lnSpc>
                <a:spcPts val="8403"/>
              </a:lnSpc>
              <a:spcBef>
                <a:spcPct val="0"/>
              </a:spcBef>
            </a:pPr>
            <a:endParaRPr lang="en-US" sz="6002" b="1">
              <a:solidFill>
                <a:srgbClr val="C1FF72"/>
              </a:solidFill>
              <a:latin typeface="Helvetica Now Bold"/>
              <a:ea typeface="Helvetica Now Bold"/>
              <a:cs typeface="Helvetica Now Bold"/>
              <a:sym typeface="Helvetica Now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69754" y="1621565"/>
            <a:ext cx="16319467" cy="2381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2054" lvl="1" indent="-486027" algn="l">
              <a:lnSpc>
                <a:spcPts val="6303"/>
              </a:lnSpc>
              <a:buFont typeface="Arial"/>
              <a:buChar char="•"/>
            </a:pPr>
            <a:r>
              <a:rPr lang="en-US" sz="4502" b="1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Mismatch between education and knowledge, skills and atttitudes required; teachers require more proficiency to deliver.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69754" y="4006245"/>
            <a:ext cx="16290839" cy="1581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2054" lvl="1" indent="-486027" algn="l">
              <a:lnSpc>
                <a:spcPts val="6303"/>
              </a:lnSpc>
              <a:buFont typeface="Arial"/>
              <a:buChar char="•"/>
            </a:pPr>
            <a:r>
              <a:rPr lang="en-US" sz="4502" b="1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Businesses not properly involved in informing education curriculum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69754" y="5869305"/>
            <a:ext cx="17780869" cy="3981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2054" lvl="1" indent="-486027" algn="l">
              <a:lnSpc>
                <a:spcPts val="6303"/>
              </a:lnSpc>
              <a:buFont typeface="Arial"/>
              <a:buChar char="•"/>
            </a:pPr>
            <a:r>
              <a:rPr lang="en-US" sz="4502" b="1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Fragmented labor force planning and coordination hinders workforce allocation.</a:t>
            </a:r>
          </a:p>
          <a:p>
            <a:pPr algn="l">
              <a:lnSpc>
                <a:spcPts val="6303"/>
              </a:lnSpc>
            </a:pPr>
            <a:endParaRPr lang="en-US" sz="4502" b="1">
              <a:solidFill>
                <a:srgbClr val="FFFFFF"/>
              </a:solidFill>
              <a:latin typeface="Helvetica Now Bold"/>
              <a:ea typeface="Helvetica Now Bold"/>
              <a:cs typeface="Helvetica Now Bold"/>
              <a:sym typeface="Helvetica Now Bold"/>
            </a:endParaRPr>
          </a:p>
          <a:p>
            <a:pPr algn="l">
              <a:lnSpc>
                <a:spcPts val="6303"/>
              </a:lnSpc>
            </a:pPr>
            <a:endParaRPr lang="en-US" sz="4502" b="1">
              <a:solidFill>
                <a:srgbClr val="FFFFFF"/>
              </a:solidFill>
              <a:latin typeface="Helvetica Now Bold"/>
              <a:ea typeface="Helvetica Now Bold"/>
              <a:cs typeface="Helvetica Now Bold"/>
              <a:sym typeface="Helvetica Now Bold"/>
            </a:endParaRPr>
          </a:p>
          <a:p>
            <a:pPr algn="l">
              <a:lnSpc>
                <a:spcPts val="6303"/>
              </a:lnSpc>
              <a:spcBef>
                <a:spcPct val="0"/>
              </a:spcBef>
            </a:pPr>
            <a:endParaRPr lang="en-US" sz="4502" b="1">
              <a:solidFill>
                <a:srgbClr val="FFFFFF"/>
              </a:solidFill>
              <a:latin typeface="Helvetica Now Bold"/>
              <a:ea typeface="Helvetica Now Bold"/>
              <a:cs typeface="Helvetica Now Bold"/>
              <a:sym typeface="Helvetica Now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69754" y="7821900"/>
            <a:ext cx="17064482" cy="157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50" lvl="1" indent="-485775" algn="l">
              <a:lnSpc>
                <a:spcPts val="6299"/>
              </a:lnSpc>
              <a:buFont typeface="Arial"/>
              <a:buChar char="•"/>
            </a:pPr>
            <a:r>
              <a:rPr lang="en-US" sz="4500" b="1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Women face larger gaps in skill requirements, leading to more challenging transitions.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716815"/>
          </a:xfrm>
          <a:custGeom>
            <a:avLst/>
            <a:gdLst/>
            <a:ahLst/>
            <a:cxnLst/>
            <a:rect l="l" t="t" r="r" b="b"/>
            <a:pathLst>
              <a:path w="18288000" h="1716815">
                <a:moveTo>
                  <a:pt x="0" y="0"/>
                </a:moveTo>
                <a:lnTo>
                  <a:pt x="18288000" y="0"/>
                </a:lnTo>
                <a:lnTo>
                  <a:pt x="18288000" y="1716815"/>
                </a:lnTo>
                <a:lnTo>
                  <a:pt x="0" y="17168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305" t="-23612" r="-7305"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3" name="TextBox 3"/>
          <p:cNvSpPr txBox="1"/>
          <p:nvPr/>
        </p:nvSpPr>
        <p:spPr>
          <a:xfrm>
            <a:off x="6075164" y="4815840"/>
            <a:ext cx="6137672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Panel discussion 2: Integrating gender equality in STEM for better just transition outcomes </a:t>
            </a:r>
          </a:p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Scene setting 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22860"/>
            <a:ext cx="18288000" cy="10264140"/>
          </a:xfrm>
          <a:custGeom>
            <a:avLst/>
            <a:gdLst/>
            <a:ahLst/>
            <a:cxnLst/>
            <a:rect l="l" t="t" r="r" b="b"/>
            <a:pathLst>
              <a:path w="18288000" h="10264140">
                <a:moveTo>
                  <a:pt x="0" y="0"/>
                </a:moveTo>
                <a:lnTo>
                  <a:pt x="18288000" y="0"/>
                </a:lnTo>
                <a:lnTo>
                  <a:pt x="18288000" y="10264140"/>
                </a:lnTo>
                <a:lnTo>
                  <a:pt x="0" y="10264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5" name="Freeform 5"/>
          <p:cNvSpPr/>
          <p:nvPr/>
        </p:nvSpPr>
        <p:spPr>
          <a:xfrm>
            <a:off x="10302861" y="5154930"/>
            <a:ext cx="1362340" cy="1863898"/>
          </a:xfrm>
          <a:custGeom>
            <a:avLst/>
            <a:gdLst/>
            <a:ahLst/>
            <a:cxnLst/>
            <a:rect l="l" t="t" r="r" b="b"/>
            <a:pathLst>
              <a:path w="1362340" h="1863898">
                <a:moveTo>
                  <a:pt x="0" y="0"/>
                </a:moveTo>
                <a:lnTo>
                  <a:pt x="1362340" y="0"/>
                </a:lnTo>
                <a:lnTo>
                  <a:pt x="1362340" y="1863898"/>
                </a:lnTo>
                <a:lnTo>
                  <a:pt x="0" y="18638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6" name="Freeform 6"/>
          <p:cNvSpPr/>
          <p:nvPr/>
        </p:nvSpPr>
        <p:spPr>
          <a:xfrm>
            <a:off x="849741" y="2503739"/>
            <a:ext cx="662719" cy="1804433"/>
          </a:xfrm>
          <a:custGeom>
            <a:avLst/>
            <a:gdLst/>
            <a:ahLst/>
            <a:cxnLst/>
            <a:rect l="l" t="t" r="r" b="b"/>
            <a:pathLst>
              <a:path w="662719" h="1804433">
                <a:moveTo>
                  <a:pt x="0" y="0"/>
                </a:moveTo>
                <a:lnTo>
                  <a:pt x="662720" y="0"/>
                </a:lnTo>
                <a:lnTo>
                  <a:pt x="662720" y="1804434"/>
                </a:lnTo>
                <a:lnTo>
                  <a:pt x="0" y="18044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7" name="Freeform 7"/>
          <p:cNvSpPr/>
          <p:nvPr/>
        </p:nvSpPr>
        <p:spPr>
          <a:xfrm>
            <a:off x="849741" y="5217231"/>
            <a:ext cx="1307998" cy="2026475"/>
          </a:xfrm>
          <a:custGeom>
            <a:avLst/>
            <a:gdLst/>
            <a:ahLst/>
            <a:cxnLst/>
            <a:rect l="l" t="t" r="r" b="b"/>
            <a:pathLst>
              <a:path w="1307998" h="2026475">
                <a:moveTo>
                  <a:pt x="0" y="0"/>
                </a:moveTo>
                <a:lnTo>
                  <a:pt x="1307998" y="0"/>
                </a:lnTo>
                <a:lnTo>
                  <a:pt x="1307998" y="2026475"/>
                </a:lnTo>
                <a:lnTo>
                  <a:pt x="0" y="202647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8" name="Freeform 8"/>
          <p:cNvSpPr/>
          <p:nvPr/>
        </p:nvSpPr>
        <p:spPr>
          <a:xfrm>
            <a:off x="10447756" y="2196199"/>
            <a:ext cx="1217445" cy="1752866"/>
          </a:xfrm>
          <a:custGeom>
            <a:avLst/>
            <a:gdLst/>
            <a:ahLst/>
            <a:cxnLst/>
            <a:rect l="l" t="t" r="r" b="b"/>
            <a:pathLst>
              <a:path w="1217445" h="1752866">
                <a:moveTo>
                  <a:pt x="0" y="0"/>
                </a:moveTo>
                <a:lnTo>
                  <a:pt x="1217445" y="0"/>
                </a:lnTo>
                <a:lnTo>
                  <a:pt x="1217445" y="1752866"/>
                </a:lnTo>
                <a:lnTo>
                  <a:pt x="0" y="175286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9" name="Freeform 9"/>
          <p:cNvSpPr/>
          <p:nvPr/>
        </p:nvSpPr>
        <p:spPr>
          <a:xfrm>
            <a:off x="3504622" y="7239953"/>
            <a:ext cx="9369504" cy="2018347"/>
          </a:xfrm>
          <a:custGeom>
            <a:avLst/>
            <a:gdLst/>
            <a:ahLst/>
            <a:cxnLst/>
            <a:rect l="l" t="t" r="r" b="b"/>
            <a:pathLst>
              <a:path w="9369504" h="2018347">
                <a:moveTo>
                  <a:pt x="0" y="0"/>
                </a:moveTo>
                <a:lnTo>
                  <a:pt x="9369504" y="0"/>
                </a:lnTo>
                <a:lnTo>
                  <a:pt x="9369504" y="2018347"/>
                </a:lnTo>
                <a:lnTo>
                  <a:pt x="0" y="201834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10" name="TextBox 10"/>
          <p:cNvSpPr txBox="1"/>
          <p:nvPr/>
        </p:nvSpPr>
        <p:spPr>
          <a:xfrm>
            <a:off x="1957623" y="531794"/>
            <a:ext cx="16330377" cy="10381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03"/>
              </a:lnSpc>
              <a:spcBef>
                <a:spcPct val="0"/>
              </a:spcBef>
            </a:pPr>
            <a:r>
              <a:rPr lang="en-US" sz="6002" b="1">
                <a:solidFill>
                  <a:srgbClr val="C1FF72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Factors driving women away from STEM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713816" y="7810500"/>
            <a:ext cx="7843358" cy="854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3"/>
              </a:lnSpc>
              <a:spcBef>
                <a:spcPct val="0"/>
              </a:spcBef>
            </a:pPr>
            <a:r>
              <a:rPr lang="en-US" sz="5002" b="1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Traditional Social Norms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157739" y="2177231"/>
            <a:ext cx="7381132" cy="2371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  <a:spcBef>
                <a:spcPct val="0"/>
              </a:spcBef>
            </a:pPr>
            <a:r>
              <a:rPr lang="en-US" sz="4500" b="1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Low parental awareness of green jobs and women's empowerment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600252" y="5356860"/>
            <a:ext cx="5148138" cy="157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  <a:spcBef>
                <a:spcPct val="0"/>
              </a:spcBef>
            </a:pPr>
            <a:r>
              <a:rPr lang="en-US" sz="4500" b="1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Lack of childcare / elderly support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720288" y="2418014"/>
            <a:ext cx="6318271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 b="1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Lack of social capital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111162" y="5057775"/>
            <a:ext cx="5148138" cy="2371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  <a:spcBef>
                <a:spcPct val="0"/>
              </a:spcBef>
            </a:pPr>
            <a:r>
              <a:rPr lang="en-US" sz="4500" b="1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Tight access to funding for innovators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716815"/>
          </a:xfrm>
          <a:custGeom>
            <a:avLst/>
            <a:gdLst/>
            <a:ahLst/>
            <a:cxnLst/>
            <a:rect l="l" t="t" r="r" b="b"/>
            <a:pathLst>
              <a:path w="18288000" h="1716815">
                <a:moveTo>
                  <a:pt x="0" y="0"/>
                </a:moveTo>
                <a:lnTo>
                  <a:pt x="18288000" y="0"/>
                </a:lnTo>
                <a:lnTo>
                  <a:pt x="18288000" y="1716815"/>
                </a:lnTo>
                <a:lnTo>
                  <a:pt x="0" y="17168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305" t="-23612" r="-7305"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3" name="TextBox 3"/>
          <p:cNvSpPr txBox="1"/>
          <p:nvPr/>
        </p:nvSpPr>
        <p:spPr>
          <a:xfrm>
            <a:off x="6075164" y="4815840"/>
            <a:ext cx="6137672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Panel discussion 2: Integrating gender equality in STEM for better just transition outcomes </a:t>
            </a:r>
          </a:p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Scene setting 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18288000" cy="10264140"/>
          </a:xfrm>
          <a:custGeom>
            <a:avLst/>
            <a:gdLst/>
            <a:ahLst/>
            <a:cxnLst/>
            <a:rect l="l" t="t" r="r" b="b"/>
            <a:pathLst>
              <a:path w="18288000" h="10264140">
                <a:moveTo>
                  <a:pt x="0" y="0"/>
                </a:moveTo>
                <a:lnTo>
                  <a:pt x="18288000" y="0"/>
                </a:lnTo>
                <a:lnTo>
                  <a:pt x="18288000" y="10264140"/>
                </a:lnTo>
                <a:lnTo>
                  <a:pt x="0" y="10264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5" name="Freeform 5"/>
          <p:cNvSpPr/>
          <p:nvPr/>
        </p:nvSpPr>
        <p:spPr>
          <a:xfrm>
            <a:off x="1028700" y="1847742"/>
            <a:ext cx="1602780" cy="1456526"/>
          </a:xfrm>
          <a:custGeom>
            <a:avLst/>
            <a:gdLst/>
            <a:ahLst/>
            <a:cxnLst/>
            <a:rect l="l" t="t" r="r" b="b"/>
            <a:pathLst>
              <a:path w="1602780" h="1456526">
                <a:moveTo>
                  <a:pt x="0" y="0"/>
                </a:moveTo>
                <a:lnTo>
                  <a:pt x="1602780" y="0"/>
                </a:lnTo>
                <a:lnTo>
                  <a:pt x="1602780" y="1456525"/>
                </a:lnTo>
                <a:lnTo>
                  <a:pt x="0" y="14565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6" name="Freeform 6"/>
          <p:cNvSpPr/>
          <p:nvPr/>
        </p:nvSpPr>
        <p:spPr>
          <a:xfrm>
            <a:off x="5716988" y="1818847"/>
            <a:ext cx="1055981" cy="1456526"/>
          </a:xfrm>
          <a:custGeom>
            <a:avLst/>
            <a:gdLst/>
            <a:ahLst/>
            <a:cxnLst/>
            <a:rect l="l" t="t" r="r" b="b"/>
            <a:pathLst>
              <a:path w="1055981" h="1456526">
                <a:moveTo>
                  <a:pt x="0" y="0"/>
                </a:moveTo>
                <a:lnTo>
                  <a:pt x="1055981" y="0"/>
                </a:lnTo>
                <a:lnTo>
                  <a:pt x="1055981" y="1456526"/>
                </a:lnTo>
                <a:lnTo>
                  <a:pt x="0" y="14565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7" name="Freeform 7"/>
          <p:cNvSpPr/>
          <p:nvPr/>
        </p:nvSpPr>
        <p:spPr>
          <a:xfrm>
            <a:off x="9874939" y="1743741"/>
            <a:ext cx="1697623" cy="1485420"/>
          </a:xfrm>
          <a:custGeom>
            <a:avLst/>
            <a:gdLst/>
            <a:ahLst/>
            <a:cxnLst/>
            <a:rect l="l" t="t" r="r" b="b"/>
            <a:pathLst>
              <a:path w="1697623" h="1485420">
                <a:moveTo>
                  <a:pt x="0" y="0"/>
                </a:moveTo>
                <a:lnTo>
                  <a:pt x="1697624" y="0"/>
                </a:lnTo>
                <a:lnTo>
                  <a:pt x="1697624" y="1485421"/>
                </a:lnTo>
                <a:lnTo>
                  <a:pt x="0" y="14854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8" name="Freeform 8"/>
          <p:cNvSpPr/>
          <p:nvPr/>
        </p:nvSpPr>
        <p:spPr>
          <a:xfrm>
            <a:off x="14728250" y="1578898"/>
            <a:ext cx="1547122" cy="1650264"/>
          </a:xfrm>
          <a:custGeom>
            <a:avLst/>
            <a:gdLst/>
            <a:ahLst/>
            <a:cxnLst/>
            <a:rect l="l" t="t" r="r" b="b"/>
            <a:pathLst>
              <a:path w="1547122" h="1650264">
                <a:moveTo>
                  <a:pt x="0" y="0"/>
                </a:moveTo>
                <a:lnTo>
                  <a:pt x="1547122" y="0"/>
                </a:lnTo>
                <a:lnTo>
                  <a:pt x="1547122" y="1650264"/>
                </a:lnTo>
                <a:lnTo>
                  <a:pt x="0" y="165026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9" name="Freeform 9"/>
          <p:cNvSpPr/>
          <p:nvPr/>
        </p:nvSpPr>
        <p:spPr>
          <a:xfrm rot="-5400000">
            <a:off x="595480" y="6611112"/>
            <a:ext cx="7315200" cy="36576"/>
          </a:xfrm>
          <a:custGeom>
            <a:avLst/>
            <a:gdLst/>
            <a:ahLst/>
            <a:cxnLst/>
            <a:rect l="l" t="t" r="r" b="b"/>
            <a:pathLst>
              <a:path w="7315200" h="36576">
                <a:moveTo>
                  <a:pt x="0" y="0"/>
                </a:moveTo>
                <a:lnTo>
                  <a:pt x="7315200" y="0"/>
                </a:lnTo>
                <a:lnTo>
                  <a:pt x="7315200" y="36576"/>
                </a:lnTo>
                <a:lnTo>
                  <a:pt x="0" y="3657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10" name="TextBox 10"/>
          <p:cNvSpPr txBox="1"/>
          <p:nvPr/>
        </p:nvSpPr>
        <p:spPr>
          <a:xfrm>
            <a:off x="419403" y="162020"/>
            <a:ext cx="17789043" cy="1038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3"/>
              </a:lnSpc>
              <a:spcBef>
                <a:spcPct val="0"/>
              </a:spcBef>
            </a:pPr>
            <a:r>
              <a:rPr lang="en-US" sz="6002" b="1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Actions that can be taken...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88818" y="3587974"/>
            <a:ext cx="2482543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Education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698340" y="3587974"/>
            <a:ext cx="3093276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Employment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035181" y="3706041"/>
            <a:ext cx="3952120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Care Economy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051975" y="3587974"/>
            <a:ext cx="3952120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Social Norms</a:t>
            </a:r>
          </a:p>
        </p:txBody>
      </p:sp>
      <p:sp>
        <p:nvSpPr>
          <p:cNvPr id="15" name="Freeform 15"/>
          <p:cNvSpPr/>
          <p:nvPr/>
        </p:nvSpPr>
        <p:spPr>
          <a:xfrm rot="-5400000">
            <a:off x="5005143" y="6611112"/>
            <a:ext cx="7315200" cy="36576"/>
          </a:xfrm>
          <a:custGeom>
            <a:avLst/>
            <a:gdLst/>
            <a:ahLst/>
            <a:cxnLst/>
            <a:rect l="l" t="t" r="r" b="b"/>
            <a:pathLst>
              <a:path w="7315200" h="36576">
                <a:moveTo>
                  <a:pt x="0" y="0"/>
                </a:moveTo>
                <a:lnTo>
                  <a:pt x="7315200" y="0"/>
                </a:lnTo>
                <a:lnTo>
                  <a:pt x="7315200" y="36576"/>
                </a:lnTo>
                <a:lnTo>
                  <a:pt x="0" y="3657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16" name="Freeform 16"/>
          <p:cNvSpPr/>
          <p:nvPr/>
        </p:nvSpPr>
        <p:spPr>
          <a:xfrm rot="-5400000">
            <a:off x="9861737" y="6611112"/>
            <a:ext cx="7315200" cy="36576"/>
          </a:xfrm>
          <a:custGeom>
            <a:avLst/>
            <a:gdLst/>
            <a:ahLst/>
            <a:cxnLst/>
            <a:rect l="l" t="t" r="r" b="b"/>
            <a:pathLst>
              <a:path w="7315200" h="36576">
                <a:moveTo>
                  <a:pt x="0" y="0"/>
                </a:moveTo>
                <a:lnTo>
                  <a:pt x="7315200" y="0"/>
                </a:lnTo>
                <a:lnTo>
                  <a:pt x="7315200" y="36576"/>
                </a:lnTo>
                <a:lnTo>
                  <a:pt x="0" y="3657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17" name="TextBox 17"/>
          <p:cNvSpPr txBox="1"/>
          <p:nvPr/>
        </p:nvSpPr>
        <p:spPr>
          <a:xfrm>
            <a:off x="4541281" y="4343624"/>
            <a:ext cx="3833262" cy="568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Helvetica Now"/>
                <a:ea typeface="Helvetica Now"/>
                <a:cs typeface="Helvetica Now"/>
                <a:sym typeface="Helvetica Now"/>
              </a:rPr>
              <a:t>Targeted investments and incentives for women entrepreneurs</a:t>
            </a:r>
          </a:p>
          <a:p>
            <a:pPr algn="l">
              <a:lnSpc>
                <a:spcPts val="3499"/>
              </a:lnSpc>
            </a:pPr>
            <a:endParaRPr lang="en-US" sz="2499" dirty="0">
              <a:solidFill>
                <a:srgbClr val="FFFFFF"/>
              </a:solidFill>
              <a:latin typeface="Helvetica Now"/>
              <a:ea typeface="Helvetica Now"/>
              <a:cs typeface="Helvetica Now"/>
              <a:sym typeface="Helvetica Now"/>
            </a:endParaRPr>
          </a:p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Helvetica Now"/>
                <a:ea typeface="Helvetica Now"/>
                <a:cs typeface="Helvetica Now"/>
                <a:sym typeface="Helvetica Now"/>
              </a:rPr>
              <a:t>Better dialogue between businesses and education to track labor market dynamics.</a:t>
            </a:r>
          </a:p>
          <a:p>
            <a:pPr algn="l">
              <a:lnSpc>
                <a:spcPts val="3499"/>
              </a:lnSpc>
            </a:pPr>
            <a:endParaRPr lang="en-US" sz="2499" dirty="0">
              <a:solidFill>
                <a:srgbClr val="FFFFFF"/>
              </a:solidFill>
              <a:latin typeface="Helvetica Now"/>
              <a:ea typeface="Helvetica Now"/>
              <a:cs typeface="Helvetica Now"/>
              <a:sym typeface="Helvetica Now"/>
            </a:endParaRPr>
          </a:p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Helvetica Now"/>
                <a:ea typeface="Helvetica Now"/>
                <a:cs typeface="Helvetica Now"/>
                <a:sym typeface="Helvetica Now"/>
              </a:rPr>
              <a:t>Targeted recruitment of women and early career development programs.   </a:t>
            </a:r>
          </a:p>
          <a:p>
            <a:pPr algn="l"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FFFFFF"/>
              </a:solidFill>
              <a:latin typeface="Helvetica Now"/>
              <a:ea typeface="Helvetica Now"/>
              <a:cs typeface="Helvetica Now"/>
              <a:sym typeface="Helvetica Now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68224" y="4343624"/>
            <a:ext cx="3699868" cy="5680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Revise curriculum - more practical education (labs, civic education </a:t>
            </a:r>
            <a:r>
              <a:rPr lang="en-US" sz="249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etc</a:t>
            </a:r>
            <a:r>
              <a:rPr lang="en-US" sz="24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).</a:t>
            </a:r>
          </a:p>
          <a:p>
            <a:pPr algn="l">
              <a:lnSpc>
                <a:spcPts val="3499"/>
              </a:lnSpc>
            </a:pPr>
            <a:endParaRPr lang="en-US" sz="2499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Increase qualifications of teachers in STEM and gender consciousness</a:t>
            </a:r>
          </a:p>
          <a:p>
            <a:pPr algn="l">
              <a:lnSpc>
                <a:spcPts val="3499"/>
              </a:lnSpc>
            </a:pPr>
            <a:endParaRPr lang="en-US" sz="2499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Start STEM early!</a:t>
            </a:r>
          </a:p>
          <a:p>
            <a:pPr algn="l">
              <a:lnSpc>
                <a:spcPts val="3499"/>
              </a:lnSpc>
            </a:pPr>
            <a:endParaRPr lang="en-US" sz="2499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Better career exploration opportunities </a:t>
            </a:r>
          </a:p>
          <a:p>
            <a:pPr algn="ctr">
              <a:lnSpc>
                <a:spcPts val="3499"/>
              </a:lnSpc>
            </a:pPr>
            <a:endParaRPr lang="en-US" sz="2499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035181" y="4641850"/>
            <a:ext cx="3833262" cy="3927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Helvetica Now"/>
                <a:ea typeface="Helvetica Now"/>
                <a:cs typeface="Helvetica Now"/>
                <a:sym typeface="Helvetica Now"/>
              </a:rPr>
              <a:t>Formalize care work, provide paid leave, and ensure access to affordable childcare.</a:t>
            </a:r>
          </a:p>
          <a:p>
            <a:pPr algn="l">
              <a:lnSpc>
                <a:spcPts val="3499"/>
              </a:lnSpc>
            </a:pPr>
            <a:endParaRPr lang="en-US" sz="2499" dirty="0">
              <a:solidFill>
                <a:srgbClr val="FFFFFF"/>
              </a:solidFill>
              <a:latin typeface="Helvetica Now"/>
              <a:ea typeface="Helvetica Now"/>
              <a:cs typeface="Helvetica Now"/>
              <a:sym typeface="Helvetica Now"/>
            </a:endParaRPr>
          </a:p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Helvetica Now"/>
                <a:ea typeface="Helvetica Now"/>
                <a:cs typeface="Helvetica Now"/>
                <a:sym typeface="Helvetica Now"/>
              </a:rPr>
              <a:t>Flexible working arrangements</a:t>
            </a:r>
          </a:p>
          <a:p>
            <a:pPr algn="l">
              <a:lnSpc>
                <a:spcPts val="3499"/>
              </a:lnSpc>
            </a:pPr>
            <a:endParaRPr lang="en-US" sz="2499" dirty="0">
              <a:solidFill>
                <a:srgbClr val="FFFFFF"/>
              </a:solidFill>
              <a:latin typeface="Helvetica Now"/>
              <a:ea typeface="Helvetica Now"/>
              <a:cs typeface="Helvetica Now"/>
              <a:sym typeface="Helvetica Now"/>
            </a:endParaRPr>
          </a:p>
          <a:p>
            <a:pPr algn="l"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FFFFFF"/>
              </a:solidFill>
              <a:latin typeface="Helvetica Now"/>
              <a:ea typeface="Helvetica Now"/>
              <a:cs typeface="Helvetica Now"/>
              <a:sym typeface="Helvetica Now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4051975" y="4582160"/>
            <a:ext cx="3833262" cy="5241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Helvetica Now"/>
                <a:ea typeface="Helvetica Now"/>
                <a:cs typeface="Helvetica Now"/>
                <a:sym typeface="Helvetica Now"/>
              </a:rPr>
              <a:t>Launch awareness raising campaigns to women in STEM and women in leadership.</a:t>
            </a: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FFFFFF"/>
              </a:solidFill>
              <a:latin typeface="Helvetica Now"/>
              <a:ea typeface="Helvetica Now"/>
              <a:cs typeface="Helvetica Now"/>
              <a:sym typeface="Helvetica Now"/>
            </a:endParaRP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Helvetica Now"/>
                <a:ea typeface="Helvetica Now"/>
                <a:cs typeface="Helvetica Now"/>
                <a:sym typeface="Helvetica Now"/>
              </a:rPr>
              <a:t>Mentorship programs that encourage women and girls</a:t>
            </a: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FFFFFF"/>
              </a:solidFill>
              <a:latin typeface="Helvetica Now"/>
              <a:ea typeface="Helvetica Now"/>
              <a:cs typeface="Helvetica Now"/>
              <a:sym typeface="Helvetica Now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FFFFFF"/>
              </a:solidFill>
              <a:latin typeface="Helvetica Now"/>
              <a:ea typeface="Helvetica Now"/>
              <a:cs typeface="Helvetica Now"/>
              <a:sym typeface="Helvetica Now"/>
            </a:endParaRP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FFFFFF"/>
              </a:solidFill>
              <a:latin typeface="Helvetica Now"/>
              <a:ea typeface="Helvetica Now"/>
              <a:cs typeface="Helvetica Now"/>
              <a:sym typeface="Helvetica Now"/>
            </a:endParaRPr>
          </a:p>
          <a:p>
            <a:pPr algn="l">
              <a:lnSpc>
                <a:spcPts val="3499"/>
              </a:lnSpc>
              <a:spcBef>
                <a:spcPct val="0"/>
              </a:spcBef>
            </a:pPr>
            <a:endParaRPr lang="en-US" sz="2499">
              <a:solidFill>
                <a:srgbClr val="FFFFFF"/>
              </a:solidFill>
              <a:latin typeface="Helvetica Now"/>
              <a:ea typeface="Helvetica Now"/>
              <a:cs typeface="Helvetica Now"/>
              <a:sym typeface="Helvetica N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57E58D4AF42741BB3F6D11BC2E287E" ma:contentTypeVersion="18" ma:contentTypeDescription="Create a new document." ma:contentTypeScope="" ma:versionID="fb15ca6845955ff56d9134428458f436">
  <xsd:schema xmlns:xsd="http://www.w3.org/2001/XMLSchema" xmlns:xs="http://www.w3.org/2001/XMLSchema" xmlns:p="http://schemas.microsoft.com/office/2006/metadata/properties" xmlns:ns2="1cad5aa3-2d12-4fdc-922c-2fedaf6bd3a0" xmlns:ns3="a6209474-5806-4c75-a3b6-61ae7e4dc6ad" targetNamespace="http://schemas.microsoft.com/office/2006/metadata/properties" ma:root="true" ma:fieldsID="69dc646b8d82412a30934c560dddb9e8" ns2:_="" ns3:_="">
    <xsd:import namespace="1cad5aa3-2d12-4fdc-922c-2fedaf6bd3a0"/>
    <xsd:import namespace="a6209474-5806-4c75-a3b6-61ae7e4dc6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ad5aa3-2d12-4fdc-922c-2fedaf6bd3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8ebb0a5-c57d-4c3a-bec7-8a38252dd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209474-5806-4c75-a3b6-61ae7e4dc6a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a387786-a33b-420a-9037-e54c0d5e94b2}" ma:internalName="TaxCatchAll" ma:showField="CatchAllData" ma:web="a6209474-5806-4c75-a3b6-61ae7e4dc6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6209474-5806-4c75-a3b6-61ae7e4dc6ad" xsi:nil="true"/>
    <lcf76f155ced4ddcb4097134ff3c332f xmlns="1cad5aa3-2d12-4fdc-922c-2fedaf6bd3a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2983AB-F17A-48E7-A1F3-CFAB5B5204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53E238-FD30-4515-A3C3-C34F70CE460B}">
  <ds:schemaRefs>
    <ds:schemaRef ds:uri="1cad5aa3-2d12-4fdc-922c-2fedaf6bd3a0"/>
    <ds:schemaRef ds:uri="a6209474-5806-4c75-a3b6-61ae7e4dc6a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21DC549-8D78-4A57-A3B0-832C8AC8C5AE}">
  <ds:schemaRefs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dcmitype/"/>
    <ds:schemaRef ds:uri="1cad5aa3-2d12-4fdc-922c-2fedaf6bd3a0"/>
    <ds:schemaRef ds:uri="a6209474-5806-4c75-a3b6-61ae7e4dc6ad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617</Words>
  <Application>Microsoft Macintosh PowerPoint</Application>
  <PresentationFormat>Custom</PresentationFormat>
  <Paragraphs>128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Canva Sans Bold</vt:lpstr>
      <vt:lpstr>Calibri</vt:lpstr>
      <vt:lpstr>Roboto Bold</vt:lpstr>
      <vt:lpstr>Helvetica Now</vt:lpstr>
      <vt:lpstr>Roboto</vt:lpstr>
      <vt:lpstr>Arial</vt:lpstr>
      <vt:lpstr>Helvetica Now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Panel discussion 2: Integrating gender equality in STEM for better just transition outcomes Scene setting</dc:title>
  <cp:lastModifiedBy>Tiffany Sprague</cp:lastModifiedBy>
  <cp:revision>1</cp:revision>
  <dcterms:created xsi:type="dcterms:W3CDTF">2006-08-16T00:00:00Z</dcterms:created>
  <dcterms:modified xsi:type="dcterms:W3CDTF">2024-10-18T07:03:44Z</dcterms:modified>
  <dc:identifier>DAGTStwbD4w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0x0101007657E58D4AF42741BB3F6D11BC2E287E</vt:lpwstr>
  </property>
  <property fmtid="{D5CDD505-2E9C-101B-9397-08002B2CF9AE}" pid="3" name="MediaServiceImageTags">
    <vt:lpwstr/>
  </property>
</Properties>
</file>