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7" r:id="rId2"/>
    <p:sldId id="291" r:id="rId3"/>
    <p:sldId id="298" r:id="rId4"/>
    <p:sldId id="270" r:id="rId5"/>
    <p:sldId id="295" r:id="rId6"/>
    <p:sldId id="309" r:id="rId7"/>
    <p:sldId id="299" r:id="rId8"/>
    <p:sldId id="301" r:id="rId9"/>
    <p:sldId id="306" r:id="rId10"/>
    <p:sldId id="303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o PETTINATO" initials="SP" lastIdx="8" clrIdx="0">
    <p:extLst>
      <p:ext uri="{19B8F6BF-5375-455C-9EA6-DF929625EA0E}">
        <p15:presenceInfo xmlns:p15="http://schemas.microsoft.com/office/powerpoint/2012/main" userId="S-1-5-21-2115137785-2026751402-338393536-2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A9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80545" autoAdjust="0"/>
  </p:normalViewPr>
  <p:slideViewPr>
    <p:cSldViewPr snapToGrid="0">
      <p:cViewPr varScale="1">
        <p:scale>
          <a:sx n="70" d="100"/>
          <a:sy n="70" d="100"/>
        </p:scale>
        <p:origin x="9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9712A-DC63-4D19-B0BA-AFA600C1CB3B}" type="datetimeFigureOut">
              <a:rPr lang="es-SV" smtClean="0"/>
              <a:t>14/06/2017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09B0C-62AE-42A1-B89F-517384413A8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055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i) Debido a la complejidad de los temas que aborda el ODS16, y para facilitar el análisis, las metas e indicadores definidos a nivel global fueron organizados en cuatro áreas temáticas:</a:t>
            </a:r>
          </a:p>
          <a:p>
            <a:pPr lvl="0"/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Seguridad y violencia (metas 16.1, 16.2, 16.4 y 16.a).</a:t>
            </a:r>
          </a:p>
          <a:p>
            <a:pPr lvl="0"/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Estado de derecho y acceso a la justicia (metas 16.3, 16.9 y 16.b).</a:t>
            </a:r>
          </a:p>
          <a:p>
            <a:pPr lvl="0"/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Gobernabilidad, transparencia, anticorrupción e información pública (metas 16.5, 16.6, 16.7 y 16.10).</a:t>
            </a:r>
          </a:p>
          <a:p>
            <a:pPr lvl="0"/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Inserción internacional (meta 16.8).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09B0C-62AE-42A1-B89F-517384413A8D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7434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s-SV" sz="1200" dirty="0"/>
              <a:t>Se compilaron los avances, identificaron desafíos estadísticos y oportunidades de mejora del monitoreo del ODS 16, mapeo de otros indicadores nacionales, elaboración de ficha por indicador.</a:t>
            </a:r>
          </a:p>
          <a:p>
            <a:endParaRPr lang="es-SV" dirty="0"/>
          </a:p>
          <a:p>
            <a:endParaRPr lang="es-SV" dirty="0"/>
          </a:p>
          <a:p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(ii) El pilotaje permitió apoyar en la identificación</a:t>
            </a:r>
            <a:r>
              <a:rPr lang="es-SV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</a:t>
            </a:r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conjunto de propuestas de indicadores, de acuerdo con la situación contextual del país y la disponibilidad de información; esta información se validó</a:t>
            </a:r>
            <a:r>
              <a:rPr lang="es-SV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los referentes institucionales</a:t>
            </a:r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(iii) Se preparó el diseño de tres talleres con funcionarios de las instituciones gubernamentales vinculadas al ODS16. La convocatoria a los talleres fue realizada por SETEPLAN-MRREE-PNUD: el lunes 3 de abril para el grupo de seguridad y violencia, el martes 4 de abril el grupo de Estado de derecho y acceso a la justicia, y el miércoles 5 de abril el grupo de Gobernabilidad, transparencia, anticorrupción e información pública. </a:t>
            </a:r>
          </a:p>
          <a:p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discusión con los funcionarios públicos se encontraron dificultades para algunos de los indicadores nacionales alternativos, entre ellas: (a) limitaciones para la desagregación de la información, (b) la falta de consolidación de los datos, (c) limitantes en el registro de datos, y (d) el cálculo de algunos indicadores requiere el dato de más de una institución, lo que demanda mayores niveles de coordinación inter-institucional. A partir de la retroalimentación recibida en los talleres con los funcionarios públicos, se tuvieron insumos y sugerencias para ajustar o reformular algunos de los indicadores.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09B0C-62AE-42A1-B89F-517384413A8D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9577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8461C-3A7E-4703-95AA-BBD1A2844B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</a:t>
            </a:r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La primera fase concluye con una matriz de indicadores del ODS16 construida en un proceso de trabajo con actores gubernamentales. La matriz cuenta con 23 indicadores globales, de los cuáles solo 3 son medibles en El Salvador; y se definieron 31 indicadores adicionales nacionales. De manera que el total de indicadores medibles en El Salvador (globales más alternativos nacionales) son 34.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09B0C-62AE-42A1-B89F-517384413A8D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61820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s-SV" sz="1200" dirty="0"/>
              <a:t>Se compilaron los avances, identificaron desafíos estadísticos y oportunidades de mejora del monitoreo del ODS 16, mapeo de otros indicadores nacionales, elaboración de ficha por indicador.</a:t>
            </a:r>
          </a:p>
          <a:p>
            <a:endParaRPr lang="es-SV" dirty="0"/>
          </a:p>
          <a:p>
            <a:endParaRPr lang="es-SV" dirty="0"/>
          </a:p>
          <a:p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(ii) El pilotaje permitió apoyar en la identificación</a:t>
            </a:r>
            <a:r>
              <a:rPr lang="es-SV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</a:t>
            </a:r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conjunto de propuestas de indicadores, de acuerdo con la situación contextual del país y la disponibilidad de información; esta información se validó</a:t>
            </a:r>
            <a:r>
              <a:rPr lang="es-SV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los referentes institucionales</a:t>
            </a:r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(iii) Se preparó el diseño de tres talleres con funcionarios de las instituciones gubernamentales vinculadas al ODS16. La convocatoria a los talleres fue realizada por SETEPLAN-MRREE-PNUD: el lunes 3 de abril para el grupo de seguridad y violencia, el martes 4 de abril el grupo de Estado de derecho y acceso a la justicia, y el miércoles 5 de abril el grupo de Gobernabilidad, transparencia, anticorrupción e información pública. </a:t>
            </a:r>
          </a:p>
          <a:p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discusión con los funcionarios públicos se encontraron dificultades para algunos de los indicadores nacionales alternativos, entre ellas: (a) limitaciones para la desagregación de la información, (b) la falta de consolidación de los datos, (c) limitantes en el registro de datos, y (d) el cálculo de algunos indicadores requiere el dato de más de una institución, lo que demanda mayores niveles de coordinación inter-institucional. A partir de la retroalimentación recibida en los talleres con los funcionarios públicos, se tuvieron insumos y sugerencias para ajustar o reformular algunos de los indicadores.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09B0C-62AE-42A1-B89F-517384413A8D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700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Primero se elaboró un listado de personas y organizaciones vinculadas a las temáticas de los tres </a:t>
            </a:r>
            <a:r>
              <a:rPr lang="es-S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clústers</a:t>
            </a:r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marco del ODS16. </a:t>
            </a:r>
          </a:p>
          <a:p>
            <a:pPr lvl="0"/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convocatoria a los talleres fue realizada por STEPLAN-MRREE-PNUD; y los talleres fueron facilitados por el consultor. </a:t>
            </a:r>
          </a:p>
          <a:p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diseño del taller fue estructurado para abordar tres aspectos: </a:t>
            </a:r>
          </a:p>
          <a:p>
            <a:pPr lvl="0"/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presentación por parte del equipo SETEPLAN-MRREE-PNUD del marco de avances en la implementación de la Agenda 2030 a nivel nacional, los ODS con sus metas e indicadores a nivel de país. </a:t>
            </a:r>
          </a:p>
          <a:p>
            <a:pPr lvl="0"/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Luego se explicó la metodología para el trabajo en grupos y se presentaron los indicadores para el ODS16. </a:t>
            </a:r>
          </a:p>
          <a:p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dinámica del trabajo en grupos giró en torno a dos aspectos: </a:t>
            </a:r>
          </a:p>
          <a:p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(ii) una reflexión de los participantes sobre el tipo de problema al que podría hacer referencia la meta para el caso de El Salvador, y a partir de esta reflexión revisar la matriz de indicadores globales y nacionales alternativos, y así identificar si podría haber otro posible indicador a tomar en cuenta.</a:t>
            </a:r>
          </a:p>
          <a:p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(iii) se indago sobre iniciativas de las organizaciones en el futuro para el monitoreo del ODS16; al mismo tiempo que se solicitó sugerencias sobre posibles mecanismos de involucramiento de la sociedad civil y del sector privado en el proceso de monitoreo del ODS16.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09B0C-62AE-42A1-B89F-517384413A8D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0108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97A7-AB4C-4AB0-88D6-29414290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D439-F0CB-4F01-BE23-7C02C1CA1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9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97A7-AB4C-4AB0-88D6-29414290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D439-F0CB-4F01-BE23-7C02C1CA1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97A7-AB4C-4AB0-88D6-29414290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D439-F0CB-4F01-BE23-7C02C1CA1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3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97A7-AB4C-4AB0-88D6-29414290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D439-F0CB-4F01-BE23-7C02C1CA1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8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97A7-AB4C-4AB0-88D6-29414290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D439-F0CB-4F01-BE23-7C02C1CA1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3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97A7-AB4C-4AB0-88D6-29414290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D439-F0CB-4F01-BE23-7C02C1CA1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6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97A7-AB4C-4AB0-88D6-29414290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D439-F0CB-4F01-BE23-7C02C1CA1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0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97A7-AB4C-4AB0-88D6-29414290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D439-F0CB-4F01-BE23-7C02C1CA1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1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97A7-AB4C-4AB0-88D6-29414290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D439-F0CB-4F01-BE23-7C02C1CA1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1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97A7-AB4C-4AB0-88D6-29414290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D439-F0CB-4F01-BE23-7C02C1CA1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97A7-AB4C-4AB0-88D6-29414290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D439-F0CB-4F01-BE23-7C02C1CA1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0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097A7-AB4C-4AB0-88D6-29414290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D439-F0CB-4F01-BE23-7C02C1CA1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0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23920" y="2933729"/>
            <a:ext cx="810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601200" algn="l"/>
              </a:tabLst>
            </a:pPr>
            <a:r>
              <a:rPr lang="es-SV" sz="2400" b="1" dirty="0"/>
              <a:t>3 lecciones del pilotaje ODS 16</a:t>
            </a:r>
          </a:p>
          <a:p>
            <a:pPr>
              <a:tabLst>
                <a:tab pos="9601200" algn="l"/>
              </a:tabLst>
            </a:pPr>
            <a:r>
              <a:rPr lang="es-SV" sz="2400" b="1" dirty="0"/>
              <a:t>___________________________________________________</a:t>
            </a:r>
          </a:p>
          <a:p>
            <a:pPr>
              <a:tabLst>
                <a:tab pos="9601200" algn="l"/>
              </a:tabLst>
            </a:pPr>
            <a:endParaRPr lang="es-SV" sz="2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4396" b="3330"/>
          <a:stretch/>
        </p:blipFill>
        <p:spPr>
          <a:xfrm>
            <a:off x="1615858" y="2517597"/>
            <a:ext cx="1533742" cy="141525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Rectángulo 10"/>
          <p:cNvSpPr/>
          <p:nvPr/>
        </p:nvSpPr>
        <p:spPr>
          <a:xfrm>
            <a:off x="7438208" y="5650188"/>
            <a:ext cx="3895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Buenos Aires, Argentina, </a:t>
            </a:r>
            <a:r>
              <a:rPr lang="en-US" dirty="0" err="1"/>
              <a:t>Junio</a:t>
            </a:r>
            <a:r>
              <a:rPr lang="en-US" dirty="0"/>
              <a:t> 14, 2017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3149600" y="3487302"/>
            <a:ext cx="718646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10494190" y="3669072"/>
            <a:ext cx="758477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s-SV" sz="1200" b="1" dirty="0"/>
              <a:t>PILOTAJE</a:t>
            </a:r>
            <a:endParaRPr lang="en-U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701562" y="3932851"/>
            <a:ext cx="7294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b="1" dirty="0"/>
              <a:t>“Promover sociedades pacíficas e inclusivas para el desarrollo sostenible, </a:t>
            </a:r>
          </a:p>
          <a:p>
            <a:r>
              <a:rPr lang="es-SV" b="1" dirty="0"/>
              <a:t>facilitar el acceso a la justicia para todos y crear instituciones eficaces, </a:t>
            </a:r>
          </a:p>
          <a:p>
            <a:r>
              <a:rPr lang="es-SV" b="1" dirty="0"/>
              <a:t>responsables e inclusivas a todos los niveles”</a:t>
            </a:r>
          </a:p>
          <a:p>
            <a:endParaRPr lang="es-SV" dirty="0"/>
          </a:p>
        </p:txBody>
      </p:sp>
      <p:pic>
        <p:nvPicPr>
          <p:cNvPr id="9" name="Picture 1" descr="Resultado de imagen para pnu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7600" y="142875"/>
            <a:ext cx="96219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 descr="https://upload.wikimedia.org/wikipedia/commons/thumb/8/87/Coats_of_arms_of_El_Salvador.svg/220px-Coats_of_arms_of_El_Salvador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62" y="142875"/>
            <a:ext cx="1408034" cy="1234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Resultado de imagen para ods logo espanol"/>
          <p:cNvPicPr/>
          <p:nvPr/>
        </p:nvPicPr>
        <p:blipFill>
          <a:blip r:embed="rId5"/>
          <a:srcRect t="23729"/>
          <a:stretch>
            <a:fillRect/>
          </a:stretch>
        </p:blipFill>
        <p:spPr bwMode="auto">
          <a:xfrm>
            <a:off x="5385547" y="142875"/>
            <a:ext cx="1466190" cy="103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40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dc723ba-7b07-4e9e-b97c-45f3410a170a@eurprd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70" y="3830963"/>
            <a:ext cx="4722030" cy="273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689" y="261257"/>
            <a:ext cx="4554107" cy="622333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66057" y="446314"/>
            <a:ext cx="780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Metodología de consulta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68086" y="1446151"/>
            <a:ext cx="47679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/>
              <a:t>Listado de personas y organizaciones vinculadas a las temáticas de los tres </a:t>
            </a:r>
            <a:r>
              <a:rPr lang="es-SV" dirty="0" err="1"/>
              <a:t>clústers</a:t>
            </a:r>
            <a:r>
              <a:rPr lang="es-SV" dirty="0"/>
              <a:t> en el marco del ODS16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/>
              <a:t>Presentación de la agenda en general y del ODS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/>
              <a:t>2 preguntas detonadoras para la discusión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78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Desafíos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En los talleres se señaló el limitado conocimiento sobre los ODS en general y el ODS16 en particular entre la sociedad civil y el sector privado; </a:t>
            </a:r>
          </a:p>
          <a:p>
            <a:r>
              <a:rPr lang="es-SV" dirty="0"/>
              <a:t>La principal recomendación de los participantes es que el gobierno continúe el diálogo con la sociedad civil y el sector privado en torno al ODS16.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327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41714" y="229802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s-SV" dirty="0">
                <a:solidFill>
                  <a:schemeClr val="bg1"/>
                </a:solidFill>
              </a:rPr>
            </a:br>
            <a:br>
              <a:rPr lang="es-SV" dirty="0">
                <a:solidFill>
                  <a:schemeClr val="bg1"/>
                </a:solidFill>
              </a:rPr>
            </a:br>
            <a:r>
              <a:rPr lang="es-SV" u="sng" dirty="0">
                <a:solidFill>
                  <a:schemeClr val="bg1"/>
                </a:solidFill>
              </a:rPr>
              <a:t>1. ODS 16  importancia de “</a:t>
            </a:r>
            <a:r>
              <a:rPr lang="es-SV" u="sng" dirty="0" err="1">
                <a:solidFill>
                  <a:schemeClr val="bg1"/>
                </a:solidFill>
              </a:rPr>
              <a:t>clusterisarlo</a:t>
            </a:r>
            <a:r>
              <a:rPr lang="es-SV" u="sng" dirty="0">
                <a:solidFill>
                  <a:schemeClr val="bg1"/>
                </a:solidFill>
              </a:rPr>
              <a:t>”</a:t>
            </a:r>
            <a:br>
              <a:rPr lang="es-SV" u="sng" dirty="0">
                <a:solidFill>
                  <a:schemeClr val="bg1"/>
                </a:solidFill>
              </a:rPr>
            </a:br>
            <a:endParaRPr lang="es-S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5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16" y="4812614"/>
            <a:ext cx="11156284" cy="162881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ACCD-05B5-4490-8DA6-68E3B3FDD048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78769" y="1047060"/>
            <a:ext cx="386366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</a:rPr>
              <a:t>12</a:t>
            </a:r>
            <a:r>
              <a:rPr lang="en-US" sz="7200" b="1" dirty="0"/>
              <a:t> </a:t>
            </a:r>
            <a:r>
              <a:rPr lang="en-US" sz="4000" b="1" dirty="0" err="1"/>
              <a:t>Metas</a:t>
            </a:r>
            <a:endParaRPr lang="en-US" sz="4000" dirty="0"/>
          </a:p>
          <a:p>
            <a:endParaRPr lang="en-US" sz="4000" dirty="0"/>
          </a:p>
          <a:p>
            <a:r>
              <a:rPr lang="en-US" sz="7200" b="1" dirty="0">
                <a:solidFill>
                  <a:schemeClr val="tx2"/>
                </a:solidFill>
              </a:rPr>
              <a:t>23</a:t>
            </a:r>
            <a:r>
              <a:rPr lang="en-US" sz="7200" b="1" dirty="0"/>
              <a:t> </a:t>
            </a:r>
            <a:r>
              <a:rPr lang="en-US" sz="4000" b="1" dirty="0" err="1"/>
              <a:t>Indicadores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230" y="1047060"/>
            <a:ext cx="3167965" cy="319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2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6A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564074"/>
            <a:ext cx="12191999" cy="61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1536961" y="1012236"/>
            <a:ext cx="10780556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3400" algn="l"/>
              </a:tabLst>
            </a:pPr>
            <a:r>
              <a:rPr lang="es-SV" sz="1400" b="1" dirty="0">
                <a:solidFill>
                  <a:srgbClr val="000000"/>
                </a:solidFill>
              </a:rPr>
              <a:t>16.1</a:t>
            </a:r>
            <a:r>
              <a:rPr lang="es-SV" sz="1400" dirty="0">
                <a:solidFill>
                  <a:srgbClr val="000000"/>
                </a:solidFill>
              </a:rPr>
              <a:t> 	Reducir significativamente todas las formas de </a:t>
            </a:r>
            <a:r>
              <a:rPr lang="es-SV" sz="1400" b="1" i="1" dirty="0">
                <a:solidFill>
                  <a:srgbClr val="136A9F"/>
                </a:solidFill>
              </a:rPr>
              <a:t>violencia</a:t>
            </a:r>
            <a:r>
              <a:rPr lang="es-SV" sz="1400" dirty="0">
                <a:solidFill>
                  <a:srgbClr val="136A9F"/>
                </a:solidFill>
              </a:rPr>
              <a:t> </a:t>
            </a:r>
            <a:r>
              <a:rPr lang="es-SV" sz="1400" dirty="0">
                <a:solidFill>
                  <a:srgbClr val="000000"/>
                </a:solidFill>
              </a:rPr>
              <a:t>y las correspondientes </a:t>
            </a:r>
            <a:r>
              <a:rPr lang="es-SV" sz="1400" b="1" i="1" dirty="0">
                <a:solidFill>
                  <a:srgbClr val="136A9F"/>
                </a:solidFill>
              </a:rPr>
              <a:t>tasas de mortalidad </a:t>
            </a:r>
            <a:r>
              <a:rPr lang="es-SV" sz="1400" dirty="0">
                <a:solidFill>
                  <a:srgbClr val="000000"/>
                </a:solidFill>
              </a:rPr>
              <a:t>en todo el mundo </a:t>
            </a:r>
          </a:p>
          <a:p>
            <a:pPr>
              <a:tabLst>
                <a:tab pos="533400" algn="l"/>
              </a:tabLst>
            </a:pPr>
            <a:endParaRPr lang="es-SV" sz="300" b="1" dirty="0">
              <a:solidFill>
                <a:srgbClr val="000000"/>
              </a:solidFill>
            </a:endParaRPr>
          </a:p>
          <a:p>
            <a:pPr>
              <a:tabLst>
                <a:tab pos="533400" algn="l"/>
              </a:tabLst>
            </a:pPr>
            <a:r>
              <a:rPr lang="es-SV" sz="1400" b="1" dirty="0">
                <a:solidFill>
                  <a:srgbClr val="000000"/>
                </a:solidFill>
              </a:rPr>
              <a:t>16.2</a:t>
            </a:r>
            <a:r>
              <a:rPr lang="es-SV" sz="1400" dirty="0">
                <a:solidFill>
                  <a:srgbClr val="000000"/>
                </a:solidFill>
              </a:rPr>
              <a:t> 	Poner fin al </a:t>
            </a:r>
            <a:r>
              <a:rPr lang="es-SV" sz="1400" b="1" i="1" dirty="0">
                <a:solidFill>
                  <a:srgbClr val="136A9F"/>
                </a:solidFill>
              </a:rPr>
              <a:t>maltrato</a:t>
            </a:r>
            <a:r>
              <a:rPr lang="es-SV" sz="1400" dirty="0">
                <a:solidFill>
                  <a:srgbClr val="000000"/>
                </a:solidFill>
              </a:rPr>
              <a:t>, la </a:t>
            </a:r>
            <a:r>
              <a:rPr lang="es-SV" sz="1400" b="1" i="1" dirty="0">
                <a:solidFill>
                  <a:srgbClr val="136A9F"/>
                </a:solidFill>
              </a:rPr>
              <a:t>explotación</a:t>
            </a:r>
            <a:r>
              <a:rPr lang="es-SV" sz="1400" dirty="0">
                <a:solidFill>
                  <a:srgbClr val="000000"/>
                </a:solidFill>
              </a:rPr>
              <a:t>, la </a:t>
            </a:r>
            <a:r>
              <a:rPr lang="es-SV" sz="1400" b="1" i="1" dirty="0">
                <a:solidFill>
                  <a:srgbClr val="136A9F"/>
                </a:solidFill>
              </a:rPr>
              <a:t>trata</a:t>
            </a:r>
            <a:r>
              <a:rPr lang="es-SV" sz="1400" dirty="0">
                <a:solidFill>
                  <a:srgbClr val="136A9F"/>
                </a:solidFill>
              </a:rPr>
              <a:t> </a:t>
            </a:r>
            <a:r>
              <a:rPr lang="es-SV" sz="1400" dirty="0">
                <a:solidFill>
                  <a:srgbClr val="000000"/>
                </a:solidFill>
              </a:rPr>
              <a:t>y todas las formas de </a:t>
            </a:r>
            <a:r>
              <a:rPr lang="es-SV" sz="1400" b="1" i="1" dirty="0">
                <a:solidFill>
                  <a:srgbClr val="136A9F"/>
                </a:solidFill>
              </a:rPr>
              <a:t>violencia</a:t>
            </a:r>
            <a:r>
              <a:rPr lang="es-SV" sz="1400" dirty="0">
                <a:solidFill>
                  <a:srgbClr val="136A9F"/>
                </a:solidFill>
              </a:rPr>
              <a:t> </a:t>
            </a:r>
            <a:r>
              <a:rPr lang="es-SV" sz="1400" dirty="0">
                <a:solidFill>
                  <a:srgbClr val="000000"/>
                </a:solidFill>
              </a:rPr>
              <a:t>y tortura </a:t>
            </a:r>
            <a:r>
              <a:rPr lang="es-SV" sz="1400" b="1" i="1" dirty="0">
                <a:solidFill>
                  <a:srgbClr val="136A9F"/>
                </a:solidFill>
              </a:rPr>
              <a:t>contra los niños </a:t>
            </a:r>
          </a:p>
          <a:p>
            <a:pPr>
              <a:tabLst>
                <a:tab pos="533400" algn="l"/>
              </a:tabLst>
            </a:pPr>
            <a:endParaRPr lang="es-SV" sz="300" b="1" dirty="0">
              <a:solidFill>
                <a:srgbClr val="000000"/>
              </a:solidFill>
            </a:endParaRPr>
          </a:p>
          <a:p>
            <a:pPr>
              <a:tabLst>
                <a:tab pos="533400" algn="l"/>
              </a:tabLst>
            </a:pPr>
            <a:endParaRPr lang="es-SV" sz="300" b="1" dirty="0">
              <a:solidFill>
                <a:srgbClr val="000000"/>
              </a:solidFill>
            </a:endParaRPr>
          </a:p>
          <a:p>
            <a:pPr>
              <a:tabLst>
                <a:tab pos="533400" algn="l"/>
              </a:tabLst>
            </a:pPr>
            <a:r>
              <a:rPr lang="es-SV" sz="1400" b="1" dirty="0">
                <a:solidFill>
                  <a:srgbClr val="000000"/>
                </a:solidFill>
              </a:rPr>
              <a:t>16.4</a:t>
            </a:r>
            <a:r>
              <a:rPr lang="es-SV" sz="1400" dirty="0">
                <a:solidFill>
                  <a:srgbClr val="000000"/>
                </a:solidFill>
              </a:rPr>
              <a:t> 	De aquí a 2030, reducir significativamente</a:t>
            </a:r>
            <a:r>
              <a:rPr lang="es-SV" sz="1400" b="1" i="1" dirty="0">
                <a:solidFill>
                  <a:srgbClr val="000000"/>
                </a:solidFill>
              </a:rPr>
              <a:t> </a:t>
            </a:r>
            <a:r>
              <a:rPr lang="es-SV" sz="1400" dirty="0">
                <a:solidFill>
                  <a:srgbClr val="000000"/>
                </a:solidFill>
              </a:rPr>
              <a:t>las</a:t>
            </a:r>
            <a:r>
              <a:rPr lang="es-SV" sz="1400" b="1" i="1" dirty="0">
                <a:solidFill>
                  <a:srgbClr val="000000"/>
                </a:solidFill>
              </a:rPr>
              <a:t> </a:t>
            </a:r>
            <a:r>
              <a:rPr lang="es-SV" sz="1400" b="1" i="1" dirty="0">
                <a:solidFill>
                  <a:srgbClr val="136A9F"/>
                </a:solidFill>
              </a:rPr>
              <a:t>corrientes financieras y de armas ilícitas</a:t>
            </a:r>
            <a:r>
              <a:rPr lang="es-SV" sz="1400" dirty="0">
                <a:solidFill>
                  <a:srgbClr val="000000"/>
                </a:solidFill>
              </a:rPr>
              <a:t>, fortalecer la recuperación y devolución de los 	</a:t>
            </a:r>
            <a:r>
              <a:rPr lang="es-SV" sz="1400" b="1" i="1" dirty="0">
                <a:solidFill>
                  <a:srgbClr val="136A9F"/>
                </a:solidFill>
              </a:rPr>
              <a:t>activos robados </a:t>
            </a:r>
            <a:r>
              <a:rPr lang="es-SV" sz="1400" dirty="0">
                <a:solidFill>
                  <a:srgbClr val="000000"/>
                </a:solidFill>
              </a:rPr>
              <a:t>y luchar contra todas las </a:t>
            </a:r>
            <a:r>
              <a:rPr lang="es-SV" sz="1400" b="1" i="1" dirty="0">
                <a:solidFill>
                  <a:srgbClr val="136A9F"/>
                </a:solidFill>
              </a:rPr>
              <a:t>formas de delincuencia organizada </a:t>
            </a:r>
          </a:p>
          <a:p>
            <a:pPr>
              <a:tabLst>
                <a:tab pos="452438" algn="l"/>
              </a:tabLst>
            </a:pPr>
            <a:r>
              <a:rPr lang="es-SV" sz="1400" b="1" dirty="0">
                <a:solidFill>
                  <a:prstClr val="black"/>
                </a:solidFill>
              </a:rPr>
              <a:t>16.a</a:t>
            </a:r>
            <a:r>
              <a:rPr lang="es-SV" sz="1400" dirty="0">
                <a:solidFill>
                  <a:prstClr val="black"/>
                </a:solidFill>
              </a:rPr>
              <a:t> 	</a:t>
            </a:r>
            <a:r>
              <a:rPr lang="es-SV" sz="1400" i="1" dirty="0">
                <a:solidFill>
                  <a:prstClr val="black"/>
                </a:solidFill>
              </a:rPr>
              <a:t>Fortalecer las instituciones nacionales pertinentes, incluso mediante la cooperación internacional, para crear a todos los niveles, 			particularmente en los países en desarrollo, la capacidad de prevenir la violencia y combatir el terrorismo y la delincuencia </a:t>
            </a:r>
          </a:p>
          <a:p>
            <a:pPr>
              <a:tabLst>
                <a:tab pos="452438" algn="l"/>
              </a:tabLst>
            </a:pPr>
            <a:endParaRPr lang="es-SV" sz="1400" dirty="0">
              <a:solidFill>
                <a:srgbClr val="000000"/>
              </a:solidFill>
            </a:endParaRPr>
          </a:p>
          <a:p>
            <a:pPr>
              <a:tabLst>
                <a:tab pos="533400" algn="l"/>
              </a:tabLst>
            </a:pPr>
            <a:endParaRPr lang="es-SV" sz="1400" dirty="0">
              <a:solidFill>
                <a:srgbClr val="000000"/>
              </a:solidFill>
            </a:endParaRPr>
          </a:p>
          <a:p>
            <a:pPr>
              <a:tabLst>
                <a:tab pos="533400" algn="l"/>
              </a:tabLst>
            </a:pPr>
            <a:endParaRPr lang="es-SV" sz="300" b="1" dirty="0">
              <a:solidFill>
                <a:srgbClr val="000000"/>
              </a:solidFill>
            </a:endParaRPr>
          </a:p>
          <a:p>
            <a:pPr>
              <a:tabLst>
                <a:tab pos="533400" algn="l"/>
              </a:tabLst>
            </a:pPr>
            <a:r>
              <a:rPr lang="es-SV" sz="1400" b="1" dirty="0">
                <a:solidFill>
                  <a:srgbClr val="000000"/>
                </a:solidFill>
              </a:rPr>
              <a:t>16.5</a:t>
            </a:r>
            <a:r>
              <a:rPr lang="es-SV" sz="1400" dirty="0">
                <a:solidFill>
                  <a:srgbClr val="000000"/>
                </a:solidFill>
              </a:rPr>
              <a:t> 	Reducir considerablemente la </a:t>
            </a:r>
            <a:r>
              <a:rPr lang="es-SV" sz="1400" b="1" i="1" dirty="0">
                <a:solidFill>
                  <a:srgbClr val="136A9F"/>
                </a:solidFill>
              </a:rPr>
              <a:t>corrupción</a:t>
            </a:r>
            <a:r>
              <a:rPr lang="es-SV" sz="1400" dirty="0">
                <a:solidFill>
                  <a:srgbClr val="136A9F"/>
                </a:solidFill>
              </a:rPr>
              <a:t> </a:t>
            </a:r>
            <a:r>
              <a:rPr lang="es-SV" sz="1400" dirty="0">
                <a:solidFill>
                  <a:srgbClr val="000000"/>
                </a:solidFill>
              </a:rPr>
              <a:t>y el </a:t>
            </a:r>
            <a:r>
              <a:rPr lang="es-SV" sz="1400" b="1" i="1" dirty="0">
                <a:solidFill>
                  <a:srgbClr val="136A9F"/>
                </a:solidFill>
              </a:rPr>
              <a:t>soborno</a:t>
            </a:r>
            <a:r>
              <a:rPr lang="es-SV" sz="1400" dirty="0">
                <a:solidFill>
                  <a:srgbClr val="136A9F"/>
                </a:solidFill>
              </a:rPr>
              <a:t> </a:t>
            </a:r>
            <a:r>
              <a:rPr lang="es-SV" sz="1400" dirty="0">
                <a:solidFill>
                  <a:srgbClr val="000000"/>
                </a:solidFill>
              </a:rPr>
              <a:t>en todas sus formas </a:t>
            </a:r>
          </a:p>
          <a:p>
            <a:pPr>
              <a:tabLst>
                <a:tab pos="533400" algn="l"/>
              </a:tabLst>
            </a:pPr>
            <a:endParaRPr lang="es-SV" sz="300" b="1" dirty="0">
              <a:solidFill>
                <a:prstClr val="black"/>
              </a:solidFill>
            </a:endParaRPr>
          </a:p>
          <a:p>
            <a:pPr>
              <a:tabLst>
                <a:tab pos="533400" algn="l"/>
              </a:tabLst>
            </a:pPr>
            <a:r>
              <a:rPr lang="es-SV" sz="1400" b="1" dirty="0">
                <a:solidFill>
                  <a:prstClr val="black"/>
                </a:solidFill>
              </a:rPr>
              <a:t>16.6</a:t>
            </a:r>
            <a:r>
              <a:rPr lang="es-SV" sz="1400" dirty="0">
                <a:solidFill>
                  <a:prstClr val="black"/>
                </a:solidFill>
              </a:rPr>
              <a:t> 	Crear a todos los </a:t>
            </a:r>
            <a:r>
              <a:rPr lang="es-SV" sz="1400" b="1" i="1" dirty="0">
                <a:solidFill>
                  <a:srgbClr val="136A9F"/>
                </a:solidFill>
              </a:rPr>
              <a:t>niveles instituciones eficaces y transparentes </a:t>
            </a:r>
            <a:r>
              <a:rPr lang="es-SV" sz="1400" dirty="0">
                <a:solidFill>
                  <a:prstClr val="black"/>
                </a:solidFill>
              </a:rPr>
              <a:t>que rindan cuentas </a:t>
            </a:r>
          </a:p>
          <a:p>
            <a:pPr>
              <a:tabLst>
                <a:tab pos="533400" algn="l"/>
              </a:tabLst>
            </a:pPr>
            <a:endParaRPr lang="es-SV" sz="300" b="1" dirty="0">
              <a:solidFill>
                <a:prstClr val="black"/>
              </a:solidFill>
            </a:endParaRPr>
          </a:p>
          <a:p>
            <a:pPr>
              <a:tabLst>
                <a:tab pos="533400" algn="l"/>
              </a:tabLst>
            </a:pPr>
            <a:r>
              <a:rPr lang="es-SV" sz="1400" b="1" dirty="0">
                <a:solidFill>
                  <a:prstClr val="black"/>
                </a:solidFill>
              </a:rPr>
              <a:t>16.7</a:t>
            </a:r>
            <a:r>
              <a:rPr lang="es-SV" sz="1400" dirty="0">
                <a:solidFill>
                  <a:prstClr val="black"/>
                </a:solidFill>
              </a:rPr>
              <a:t> 	Garantizar la adopción en todos los niveles de </a:t>
            </a:r>
            <a:r>
              <a:rPr lang="es-SV" sz="1400" b="1" i="1" dirty="0">
                <a:solidFill>
                  <a:srgbClr val="136A9F"/>
                </a:solidFill>
              </a:rPr>
              <a:t>decisiones inclusivas, participativas y representativas </a:t>
            </a:r>
            <a:r>
              <a:rPr lang="es-SV" sz="1400" dirty="0">
                <a:solidFill>
                  <a:prstClr val="black"/>
                </a:solidFill>
              </a:rPr>
              <a:t>que respondan a las necesidades </a:t>
            </a:r>
          </a:p>
          <a:p>
            <a:pPr>
              <a:tabLst>
                <a:tab pos="533400" algn="l"/>
              </a:tabLst>
            </a:pPr>
            <a:r>
              <a:rPr lang="es-SV" sz="1400" b="1" dirty="0">
                <a:solidFill>
                  <a:prstClr val="black"/>
                </a:solidFill>
              </a:rPr>
              <a:t>16.10</a:t>
            </a:r>
            <a:r>
              <a:rPr lang="es-SV" sz="1400" dirty="0">
                <a:solidFill>
                  <a:prstClr val="black"/>
                </a:solidFill>
              </a:rPr>
              <a:t> 	Garantizar el </a:t>
            </a:r>
            <a:r>
              <a:rPr lang="es-SV" sz="1400" b="1" i="1" dirty="0">
                <a:solidFill>
                  <a:srgbClr val="136A9F"/>
                </a:solidFill>
              </a:rPr>
              <a:t>acceso público a la información y proteger las libertades fundamentales</a:t>
            </a:r>
            <a:r>
              <a:rPr lang="es-SV" sz="1400" dirty="0">
                <a:solidFill>
                  <a:prstClr val="black"/>
                </a:solidFill>
              </a:rPr>
              <a:t>, de conformidad con las leyes nacionales y los 	acuerdos internacionales </a:t>
            </a:r>
          </a:p>
          <a:p>
            <a:endParaRPr lang="es-SV" sz="1400" dirty="0">
              <a:solidFill>
                <a:prstClr val="black"/>
              </a:solidFill>
            </a:endParaRPr>
          </a:p>
          <a:p>
            <a:endParaRPr lang="es-SV" sz="1400" b="1" dirty="0">
              <a:solidFill>
                <a:prstClr val="black"/>
              </a:solidFill>
            </a:endParaRPr>
          </a:p>
          <a:p>
            <a:pPr>
              <a:tabLst>
                <a:tab pos="533400" algn="l"/>
              </a:tabLst>
            </a:pPr>
            <a:r>
              <a:rPr lang="es-SV" sz="1400" b="1" dirty="0">
                <a:solidFill>
                  <a:prstClr val="black"/>
                </a:solidFill>
              </a:rPr>
              <a:t>16.8</a:t>
            </a:r>
            <a:r>
              <a:rPr lang="es-SV" sz="1400" dirty="0">
                <a:solidFill>
                  <a:prstClr val="black"/>
                </a:solidFill>
              </a:rPr>
              <a:t> 	Ampliar y fortalecer la </a:t>
            </a:r>
            <a:r>
              <a:rPr lang="es-SV" sz="1400" b="1" i="1" dirty="0">
                <a:solidFill>
                  <a:srgbClr val="136A9F"/>
                </a:solidFill>
              </a:rPr>
              <a:t>participación de los países en desarrollo en las instituciones de gobernanza mundial </a:t>
            </a:r>
          </a:p>
          <a:p>
            <a:endParaRPr lang="es-SV" sz="1400" dirty="0">
              <a:solidFill>
                <a:prstClr val="black"/>
              </a:solidFill>
            </a:endParaRPr>
          </a:p>
          <a:p>
            <a:endParaRPr lang="es-SV" sz="300" b="1" dirty="0">
              <a:solidFill>
                <a:prstClr val="black"/>
              </a:solidFill>
            </a:endParaRPr>
          </a:p>
          <a:p>
            <a:pPr>
              <a:tabLst>
                <a:tab pos="533400" algn="l"/>
              </a:tabLst>
            </a:pPr>
            <a:endParaRPr lang="es-SV" sz="1400" b="1" dirty="0">
              <a:solidFill>
                <a:prstClr val="black"/>
              </a:solidFill>
            </a:endParaRPr>
          </a:p>
          <a:p>
            <a:pPr>
              <a:tabLst>
                <a:tab pos="533400" algn="l"/>
              </a:tabLst>
            </a:pPr>
            <a:r>
              <a:rPr lang="es-SV" sz="1400" b="1" dirty="0">
                <a:solidFill>
                  <a:srgbClr val="000000"/>
                </a:solidFill>
              </a:rPr>
              <a:t>16.3</a:t>
            </a:r>
            <a:r>
              <a:rPr lang="es-SV" sz="1400" dirty="0">
                <a:solidFill>
                  <a:srgbClr val="000000"/>
                </a:solidFill>
              </a:rPr>
              <a:t> 	Promover el </a:t>
            </a:r>
            <a:r>
              <a:rPr lang="es-SV" sz="1400" b="1" i="1" dirty="0">
                <a:solidFill>
                  <a:srgbClr val="136A9F"/>
                </a:solidFill>
              </a:rPr>
              <a:t>estado de derecho </a:t>
            </a:r>
            <a:r>
              <a:rPr lang="es-SV" sz="1400" dirty="0">
                <a:solidFill>
                  <a:srgbClr val="000000"/>
                </a:solidFill>
              </a:rPr>
              <a:t>en los planos nacional e internacional y garantizar la </a:t>
            </a:r>
            <a:r>
              <a:rPr lang="es-SV" sz="1400" b="1" i="1" dirty="0">
                <a:solidFill>
                  <a:srgbClr val="136A9F"/>
                </a:solidFill>
              </a:rPr>
              <a:t>igualdad de acceso a la justicia </a:t>
            </a:r>
            <a:r>
              <a:rPr lang="es-SV" sz="1400" dirty="0">
                <a:solidFill>
                  <a:srgbClr val="000000"/>
                </a:solidFill>
              </a:rPr>
              <a:t>para todos </a:t>
            </a:r>
          </a:p>
          <a:p>
            <a:pPr>
              <a:tabLst>
                <a:tab pos="533400" algn="l"/>
              </a:tabLst>
            </a:pPr>
            <a:r>
              <a:rPr lang="es-SV" sz="1400" b="1" dirty="0">
                <a:solidFill>
                  <a:prstClr val="black"/>
                </a:solidFill>
              </a:rPr>
              <a:t>16.9</a:t>
            </a:r>
            <a:r>
              <a:rPr lang="es-SV" sz="1400" dirty="0">
                <a:solidFill>
                  <a:prstClr val="black"/>
                </a:solidFill>
              </a:rPr>
              <a:t> 	De aquí a 2030, proporcionar acceso a una </a:t>
            </a:r>
            <a:r>
              <a:rPr lang="es-SV" sz="1400" b="1" i="1" dirty="0">
                <a:solidFill>
                  <a:srgbClr val="136A9F"/>
                </a:solidFill>
              </a:rPr>
              <a:t>identidad jurídica </a:t>
            </a:r>
            <a:r>
              <a:rPr lang="es-SV" sz="1400" dirty="0">
                <a:solidFill>
                  <a:prstClr val="black"/>
                </a:solidFill>
              </a:rPr>
              <a:t>para todos, en particular mediante el registro de nacimientos</a:t>
            </a:r>
          </a:p>
          <a:p>
            <a:pPr>
              <a:tabLst>
                <a:tab pos="533400" algn="l"/>
              </a:tabLst>
            </a:pPr>
            <a:r>
              <a:rPr lang="es-SV" sz="1400" b="1" i="1" dirty="0">
                <a:solidFill>
                  <a:prstClr val="black"/>
                </a:solidFill>
              </a:rPr>
              <a:t>16.b</a:t>
            </a:r>
            <a:r>
              <a:rPr lang="es-SV" sz="1400" i="1" dirty="0">
                <a:solidFill>
                  <a:prstClr val="black"/>
                </a:solidFill>
              </a:rPr>
              <a:t> 	Promover y aplicar leyes y políticas no discriminatorias en favor del desarrollo sostenible </a:t>
            </a:r>
          </a:p>
          <a:p>
            <a:pPr>
              <a:tabLst>
                <a:tab pos="533400" algn="l"/>
              </a:tabLst>
            </a:pPr>
            <a:r>
              <a:rPr lang="es-SV" sz="1400" dirty="0">
                <a:solidFill>
                  <a:prstClr val="black"/>
                </a:solidFill>
              </a:rPr>
              <a:t> </a:t>
            </a:r>
          </a:p>
          <a:p>
            <a:endParaRPr lang="es-SV" sz="300" b="1" dirty="0">
              <a:solidFill>
                <a:prstClr val="black"/>
              </a:solidFill>
            </a:endParaRPr>
          </a:p>
          <a:p>
            <a:endParaRPr lang="es-SV" sz="300" b="1" i="1" dirty="0">
              <a:solidFill>
                <a:prstClr val="black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5549" b="5165"/>
          <a:stretch/>
        </p:blipFill>
        <p:spPr>
          <a:xfrm>
            <a:off x="11633996" y="184623"/>
            <a:ext cx="357343" cy="35879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457450" y="163964"/>
            <a:ext cx="9062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9601200" algn="l"/>
              </a:tabLst>
            </a:pPr>
            <a:r>
              <a:rPr lang="es-SV" sz="2000" b="1" dirty="0">
                <a:solidFill>
                  <a:prstClr val="white"/>
                </a:solidFill>
              </a:rPr>
              <a:t>ODS 16 – (10) metas globales/</a:t>
            </a:r>
            <a:r>
              <a:rPr lang="es-SV" sz="2000" b="1" dirty="0" err="1">
                <a:solidFill>
                  <a:prstClr val="white"/>
                </a:solidFill>
              </a:rPr>
              <a:t>cluster</a:t>
            </a:r>
            <a:endParaRPr lang="es-SV" sz="2000" b="1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9979" y="1457106"/>
            <a:ext cx="917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SV" sz="1200" b="1" dirty="0"/>
              <a:t>Seguridad</a:t>
            </a:r>
          </a:p>
          <a:p>
            <a:pPr algn="ctr"/>
            <a:r>
              <a:rPr lang="es-SV" sz="1200" b="1" dirty="0"/>
              <a:t> y Violencia</a:t>
            </a:r>
            <a:endParaRPr lang="en-US" sz="1200" b="1" dirty="0"/>
          </a:p>
        </p:txBody>
      </p:sp>
      <p:sp>
        <p:nvSpPr>
          <p:cNvPr id="5" name="Rectángulo 4"/>
          <p:cNvSpPr/>
          <p:nvPr/>
        </p:nvSpPr>
        <p:spPr>
          <a:xfrm>
            <a:off x="181232" y="2779597"/>
            <a:ext cx="1230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SV" sz="1200" b="1" dirty="0">
                <a:solidFill>
                  <a:schemeClr val="dk1"/>
                </a:solidFill>
              </a:rPr>
              <a:t>Gobernabilidad, Transparencia, </a:t>
            </a:r>
          </a:p>
          <a:p>
            <a:pPr lvl="0" algn="ctr">
              <a:defRPr/>
            </a:pPr>
            <a:r>
              <a:rPr lang="es-SV" sz="1200" b="1" dirty="0">
                <a:solidFill>
                  <a:schemeClr val="dk1"/>
                </a:solidFill>
              </a:rPr>
              <a:t>Anticorrupción, e información pública</a:t>
            </a:r>
            <a:endParaRPr lang="en-US" sz="1200" b="1" dirty="0">
              <a:solidFill>
                <a:schemeClr val="dk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2679" y="4172002"/>
            <a:ext cx="13318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SV" sz="1200" b="1" dirty="0"/>
              <a:t>Inserción mundial</a:t>
            </a:r>
            <a:endParaRPr lang="en-US" sz="1200" b="1" dirty="0"/>
          </a:p>
        </p:txBody>
      </p:sp>
      <p:sp>
        <p:nvSpPr>
          <p:cNvPr id="11" name="Rectángulo 10"/>
          <p:cNvSpPr/>
          <p:nvPr/>
        </p:nvSpPr>
        <p:spPr>
          <a:xfrm>
            <a:off x="325119" y="5433651"/>
            <a:ext cx="1044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1000" b="1" dirty="0"/>
              <a:t>Estado de Derecho y acceso a la justicia</a:t>
            </a:r>
            <a:endParaRPr lang="en-US" sz="1000" b="1" dirty="0"/>
          </a:p>
        </p:txBody>
      </p:sp>
      <p:cxnSp>
        <p:nvCxnSpPr>
          <p:cNvPr id="13" name="Conector recto 12"/>
          <p:cNvCxnSpPr/>
          <p:nvPr/>
        </p:nvCxnSpPr>
        <p:spPr>
          <a:xfrm>
            <a:off x="1443505" y="1012236"/>
            <a:ext cx="19535" cy="550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325119" y="2577012"/>
            <a:ext cx="113088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325119" y="4084320"/>
            <a:ext cx="113088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325118" y="4908479"/>
            <a:ext cx="113088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H="1">
            <a:off x="325119" y="6205397"/>
            <a:ext cx="113088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82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73437"/>
          </a:xfrm>
        </p:spPr>
        <p:txBody>
          <a:bodyPr>
            <a:normAutofit fontScale="90000"/>
          </a:bodyPr>
          <a:lstStyle/>
          <a:p>
            <a:br>
              <a:rPr lang="es-SV" dirty="0">
                <a:solidFill>
                  <a:schemeClr val="bg1"/>
                </a:solidFill>
              </a:rPr>
            </a:br>
            <a:br>
              <a:rPr lang="es-SV" dirty="0">
                <a:solidFill>
                  <a:schemeClr val="bg1"/>
                </a:solidFill>
              </a:rPr>
            </a:br>
            <a:r>
              <a:rPr lang="es-SV" dirty="0">
                <a:solidFill>
                  <a:schemeClr val="bg1"/>
                </a:solidFill>
              </a:rPr>
              <a:t>2. </a:t>
            </a:r>
            <a:r>
              <a:rPr lang="es-SV" b="1" dirty="0">
                <a:solidFill>
                  <a:schemeClr val="bg1"/>
                </a:solidFill>
              </a:rPr>
              <a:t>Focalización y priorización</a:t>
            </a:r>
            <a:r>
              <a:rPr lang="es-SV" dirty="0">
                <a:solidFill>
                  <a:schemeClr val="bg1"/>
                </a:solidFill>
              </a:rPr>
              <a:t>: sector público revisó sus indicadores, metas y vincula con planes de acción e iniciativas de país e identificación desafíos.</a:t>
            </a:r>
          </a:p>
        </p:txBody>
      </p:sp>
    </p:spTree>
    <p:extLst>
      <p:ext uri="{BB962C8B-B14F-4D97-AF65-F5344CB8AC3E}">
        <p14:creationId xmlns:p14="http://schemas.microsoft.com/office/powerpoint/2010/main" val="65903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24941"/>
          <a:stretch>
            <a:fillRect/>
          </a:stretch>
        </p:blipFill>
        <p:spPr bwMode="auto">
          <a:xfrm>
            <a:off x="1524000" y="1"/>
            <a:ext cx="9144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52600" y="1295400"/>
            <a:ext cx="8763000" cy="914400"/>
          </a:xfrm>
        </p:spPr>
        <p:txBody>
          <a:bodyPr>
            <a:normAutofit/>
          </a:bodyPr>
          <a:lstStyle/>
          <a:p>
            <a:r>
              <a:rPr lang="en-US" dirty="0"/>
              <a:t>ODS </a:t>
            </a:r>
            <a:r>
              <a:rPr lang="en-US" dirty="0" err="1"/>
              <a:t>priorizados</a:t>
            </a:r>
            <a:r>
              <a:rPr lang="en-US" dirty="0"/>
              <a:t> GOES</a:t>
            </a:r>
          </a:p>
        </p:txBody>
      </p:sp>
      <p:pic>
        <p:nvPicPr>
          <p:cNvPr id="23554" name="Picture 2" descr="Resultado de imagen para sdg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514600"/>
            <a:ext cx="990600" cy="990600"/>
          </a:xfrm>
          <a:prstGeom prst="rect">
            <a:avLst/>
          </a:prstGeom>
          <a:noFill/>
        </p:spPr>
      </p:pic>
      <p:pic>
        <p:nvPicPr>
          <p:cNvPr id="23556" name="Picture 4" descr="Resultado de imagen para sdg 2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514600"/>
            <a:ext cx="990600" cy="990600"/>
          </a:xfrm>
          <a:prstGeom prst="rect">
            <a:avLst/>
          </a:prstGeom>
          <a:noFill/>
        </p:spPr>
      </p:pic>
      <p:pic>
        <p:nvPicPr>
          <p:cNvPr id="23558" name="Picture 6" descr="Resultado de imagen para sdg 3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514600"/>
            <a:ext cx="990600" cy="990600"/>
          </a:xfrm>
          <a:prstGeom prst="rect">
            <a:avLst/>
          </a:prstGeom>
          <a:noFill/>
        </p:spPr>
      </p:pic>
      <p:pic>
        <p:nvPicPr>
          <p:cNvPr id="23560" name="Picture 8" descr="Resultado de imagen para sdg 5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1" y="2514601"/>
            <a:ext cx="990599" cy="990599"/>
          </a:xfrm>
          <a:prstGeom prst="rect">
            <a:avLst/>
          </a:prstGeom>
          <a:noFill/>
        </p:spPr>
      </p:pic>
      <p:pic>
        <p:nvPicPr>
          <p:cNvPr id="23562" name="Picture 10" descr="Resultado de imagen para sdg 6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3505200"/>
            <a:ext cx="990600" cy="990600"/>
          </a:xfrm>
          <a:prstGeom prst="rect">
            <a:avLst/>
          </a:prstGeom>
          <a:noFill/>
        </p:spPr>
      </p:pic>
      <p:pic>
        <p:nvPicPr>
          <p:cNvPr id="23564" name="Picture 12" descr="Resultado de imagen para sdg 13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3505200"/>
            <a:ext cx="990600" cy="990600"/>
          </a:xfrm>
          <a:prstGeom prst="rect">
            <a:avLst/>
          </a:prstGeom>
          <a:noFill/>
        </p:spPr>
      </p:pic>
      <p:pic>
        <p:nvPicPr>
          <p:cNvPr id="23566" name="Picture 14" descr="Resultado de imagen para sdg 16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3505200"/>
            <a:ext cx="990600" cy="990600"/>
          </a:xfrm>
          <a:prstGeom prst="rect">
            <a:avLst/>
          </a:prstGeom>
          <a:noFill/>
        </p:spPr>
      </p:pic>
      <p:pic>
        <p:nvPicPr>
          <p:cNvPr id="23568" name="Picture 16" descr="Resultado de imagen para sdg 17 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1800" y="3505200"/>
            <a:ext cx="990600" cy="990600"/>
          </a:xfrm>
          <a:prstGeom prst="rect">
            <a:avLst/>
          </a:prstGeom>
          <a:noFill/>
        </p:spPr>
      </p:pic>
      <p:pic>
        <p:nvPicPr>
          <p:cNvPr id="23570" name="Picture 18" descr="Resultado de imagen para sdg 4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0" y="4724400"/>
            <a:ext cx="990600" cy="990600"/>
          </a:xfrm>
          <a:prstGeom prst="rect">
            <a:avLst/>
          </a:prstGeom>
          <a:noFill/>
        </p:spPr>
      </p:pic>
      <p:pic>
        <p:nvPicPr>
          <p:cNvPr id="23572" name="Picture 20" descr="Resultado de imagen para sdg 7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0600" y="4724400"/>
            <a:ext cx="990600" cy="990600"/>
          </a:xfrm>
          <a:prstGeom prst="rect">
            <a:avLst/>
          </a:prstGeom>
          <a:noFill/>
        </p:spPr>
      </p:pic>
      <p:pic>
        <p:nvPicPr>
          <p:cNvPr id="23574" name="Picture 22" descr="Resultado de imagen para sdg 8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1800" y="4724400"/>
            <a:ext cx="990600" cy="990600"/>
          </a:xfrm>
          <a:prstGeom prst="rect">
            <a:avLst/>
          </a:prstGeom>
          <a:noFill/>
        </p:spPr>
      </p:pic>
      <p:pic>
        <p:nvPicPr>
          <p:cNvPr id="23576" name="Picture 24" descr="Resultado de imagen para sdg 9 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1201" y="4724401"/>
            <a:ext cx="990599" cy="990599"/>
          </a:xfrm>
          <a:prstGeom prst="rect">
            <a:avLst/>
          </a:prstGeom>
          <a:noFill/>
        </p:spPr>
      </p:pic>
      <p:pic>
        <p:nvPicPr>
          <p:cNvPr id="23578" name="Picture 26" descr="Resultado de imagen para sdg 10  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0" y="5715000"/>
            <a:ext cx="990600" cy="990600"/>
          </a:xfrm>
          <a:prstGeom prst="rect">
            <a:avLst/>
          </a:prstGeom>
          <a:noFill/>
        </p:spPr>
      </p:pic>
      <p:pic>
        <p:nvPicPr>
          <p:cNvPr id="23580" name="Picture 28" descr="Resultado de imagen para sdg 11  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00600" y="5715000"/>
            <a:ext cx="990600" cy="990600"/>
          </a:xfrm>
          <a:prstGeom prst="rect">
            <a:avLst/>
          </a:prstGeom>
          <a:noFill/>
        </p:spPr>
      </p:pic>
      <p:pic>
        <p:nvPicPr>
          <p:cNvPr id="23582" name="Picture 30" descr="Resultado de imagen para sdg 12  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91201" y="5715001"/>
            <a:ext cx="990600" cy="990600"/>
          </a:xfrm>
          <a:prstGeom prst="rect">
            <a:avLst/>
          </a:prstGeom>
          <a:noFill/>
        </p:spPr>
      </p:pic>
      <p:pic>
        <p:nvPicPr>
          <p:cNvPr id="23584" name="Picture 32" descr="Resultado de imagen para sdg 14  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81800" y="5715000"/>
            <a:ext cx="990600" cy="990600"/>
          </a:xfrm>
          <a:prstGeom prst="rect">
            <a:avLst/>
          </a:prstGeom>
          <a:noFill/>
        </p:spPr>
      </p:pic>
      <p:pic>
        <p:nvPicPr>
          <p:cNvPr id="23586" name="Picture 34" descr="Resultado de imagen para sdg 15  log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772400" y="5181600"/>
            <a:ext cx="1009650" cy="1009650"/>
          </a:xfrm>
          <a:prstGeom prst="rect">
            <a:avLst/>
          </a:prstGeom>
          <a:noFill/>
        </p:spPr>
      </p:pic>
      <p:sp>
        <p:nvSpPr>
          <p:cNvPr id="24" name="Left Brace 23"/>
          <p:cNvSpPr/>
          <p:nvPr/>
        </p:nvSpPr>
        <p:spPr>
          <a:xfrm>
            <a:off x="3276600" y="2438400"/>
            <a:ext cx="533400" cy="21336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eft Brace 25"/>
          <p:cNvSpPr/>
          <p:nvPr/>
        </p:nvSpPr>
        <p:spPr>
          <a:xfrm>
            <a:off x="3276600" y="4572000"/>
            <a:ext cx="533400" cy="21336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76400" y="312420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ODS </a:t>
            </a:r>
            <a:r>
              <a:rPr lang="en-US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priorizados</a:t>
            </a:r>
            <a:endParaRPr lang="en-US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2600" y="525780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35 </a:t>
            </a:r>
            <a:r>
              <a:rPr lang="en-US" b="1" dirty="0" err="1"/>
              <a:t>metas</a:t>
            </a:r>
            <a:r>
              <a:rPr lang="en-US" b="1" dirty="0"/>
              <a:t> </a:t>
            </a:r>
            <a:r>
              <a:rPr lang="en-US" b="1" dirty="0" err="1"/>
              <a:t>priorizados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5715000" y="3429000"/>
            <a:ext cx="11430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858000" y="3962400"/>
            <a:ext cx="16764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10600" y="27432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ODS 16 </a:t>
            </a:r>
            <a:r>
              <a:rPr lang="en-US" sz="1600" b="1" dirty="0" err="1"/>
              <a:t>es</a:t>
            </a:r>
            <a:r>
              <a:rPr lang="en-US" sz="1600" b="1" dirty="0"/>
              <a:t> </a:t>
            </a:r>
            <a:r>
              <a:rPr lang="en-US" sz="1600" b="1" dirty="0" err="1"/>
              <a:t>una</a:t>
            </a:r>
            <a:r>
              <a:rPr lang="en-US" sz="1600" b="1" dirty="0"/>
              <a:t> </a:t>
            </a:r>
            <a:r>
              <a:rPr lang="en-US" sz="1600" b="1" dirty="0" err="1"/>
              <a:t>prioridad</a:t>
            </a:r>
            <a:r>
              <a:rPr lang="en-US" sz="1600" b="1" dirty="0"/>
              <a:t>  </a:t>
            </a:r>
            <a:r>
              <a:rPr lang="en-US" sz="1600" b="1" dirty="0" err="1"/>
              <a:t>nacional</a:t>
            </a:r>
            <a:r>
              <a:rPr lang="en-US" sz="1600" b="1" dirty="0"/>
              <a:t> </a:t>
            </a:r>
            <a:r>
              <a:rPr lang="en-US" sz="1600" b="1" dirty="0" err="1"/>
              <a:t>establecidad</a:t>
            </a:r>
            <a:r>
              <a:rPr lang="en-US" sz="1600" b="1" dirty="0"/>
              <a:t> </a:t>
            </a:r>
            <a:r>
              <a:rPr lang="en-US" sz="1600" b="1" dirty="0" err="1"/>
              <a:t>en</a:t>
            </a:r>
            <a:r>
              <a:rPr lang="en-US" sz="1600" b="1" dirty="0"/>
              <a:t> el PQD 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752600" y="3048000"/>
            <a:ext cx="13716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752600" y="5257800"/>
            <a:ext cx="13716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610600" y="2743200"/>
            <a:ext cx="19050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88" name="Picture 36" descr="Resultado de imagen para plan quinquenal el salvador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915400" y="4724400"/>
            <a:ext cx="1295400" cy="1828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cxnSp>
        <p:nvCxnSpPr>
          <p:cNvPr id="52" name="Straight Connector 51"/>
          <p:cNvCxnSpPr>
            <a:stCxn id="35" idx="2"/>
            <a:endCxn id="23588" idx="0"/>
          </p:cNvCxnSpPr>
          <p:nvPr/>
        </p:nvCxnSpPr>
        <p:spPr>
          <a:xfrm>
            <a:off x="9563100" y="4343400"/>
            <a:ext cx="0" cy="381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00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" y="741680"/>
            <a:ext cx="12191999" cy="61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62711" y="87020"/>
            <a:ext cx="90623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9601200" algn="l"/>
              </a:tabLst>
            </a:pPr>
            <a:r>
              <a:rPr lang="es-SV" b="1" dirty="0">
                <a:solidFill>
                  <a:prstClr val="white"/>
                </a:solidFill>
              </a:rPr>
              <a:t>ODS 16 - Análisis de indicadores</a:t>
            </a:r>
            <a:br>
              <a:rPr lang="es-SV" b="1" dirty="0">
                <a:solidFill>
                  <a:prstClr val="white"/>
                </a:solidFill>
              </a:rPr>
            </a:br>
            <a:r>
              <a:rPr lang="es-SV" sz="1200" b="1" dirty="0">
                <a:solidFill>
                  <a:prstClr val="white"/>
                </a:solidFill>
              </a:rPr>
              <a:t>Proceso con instituciones públicas</a:t>
            </a:r>
            <a:endParaRPr lang="es-SV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7740"/>
              </p:ext>
            </p:extLst>
          </p:nvPr>
        </p:nvGraphicFramePr>
        <p:xfrm>
          <a:off x="1241794" y="1778400"/>
          <a:ext cx="8808706" cy="2213744"/>
        </p:xfrm>
        <a:graphic>
          <a:graphicData uri="http://schemas.openxmlformats.org/drawingml/2006/table">
            <a:tbl>
              <a:tblPr/>
              <a:tblGrid>
                <a:gridCol w="1853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9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942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indicadores globales medibles en</a:t>
                      </a:r>
                      <a:b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</a:t>
                      </a:r>
                      <a:r>
                        <a:rPr lang="es-SV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Salvador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de indicadores adicionales 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propuestos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Análisis preliminar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946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medibles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Salvador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globales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propuesta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ODS 16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27330" y="918532"/>
            <a:ext cx="1038352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SV" sz="2400" dirty="0">
                <a:solidFill>
                  <a:prstClr val="black"/>
                </a:solidFill>
              </a:rPr>
              <a:t>Detalle análisis de indicadores del ODS 16, al 13 de junio de 2017: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r="5549" b="5165"/>
          <a:stretch/>
        </p:blipFill>
        <p:spPr>
          <a:xfrm>
            <a:off x="11633996" y="184623"/>
            <a:ext cx="357343" cy="358793"/>
          </a:xfrm>
          <a:prstGeom prst="rect">
            <a:avLst/>
          </a:prstGeom>
        </p:spPr>
      </p:pic>
      <p:sp>
        <p:nvSpPr>
          <p:cNvPr id="9" name="Cerrar llave 8"/>
          <p:cNvSpPr/>
          <p:nvPr/>
        </p:nvSpPr>
        <p:spPr>
          <a:xfrm rot="5400000">
            <a:off x="4301754" y="3165464"/>
            <a:ext cx="292388" cy="2342283"/>
          </a:xfrm>
          <a:prstGeom prst="rightBrace">
            <a:avLst>
              <a:gd name="adj1" fmla="val 80206"/>
              <a:gd name="adj2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errar llave 10"/>
          <p:cNvSpPr/>
          <p:nvPr/>
        </p:nvSpPr>
        <p:spPr>
          <a:xfrm rot="5400000">
            <a:off x="6026490" y="3783009"/>
            <a:ext cx="292391" cy="1107192"/>
          </a:xfrm>
          <a:prstGeom prst="rightBrace">
            <a:avLst>
              <a:gd name="adj1" fmla="val 8020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errar llave 12"/>
          <p:cNvSpPr/>
          <p:nvPr/>
        </p:nvSpPr>
        <p:spPr>
          <a:xfrm rot="5400000">
            <a:off x="8200763" y="2734757"/>
            <a:ext cx="292389" cy="3241352"/>
          </a:xfrm>
          <a:prstGeom prst="rightBrace">
            <a:avLst>
              <a:gd name="adj1" fmla="val 8020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0" descr="Globe, World, Earth, Black, White, Continent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298" y="4632999"/>
            <a:ext cx="647299" cy="6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8164856" y="469989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/>
              <a:t>+</a:t>
            </a:r>
            <a:endParaRPr lang="en-US" sz="2800" b="1" dirty="0"/>
          </a:p>
        </p:txBody>
      </p:sp>
      <p:pic>
        <p:nvPicPr>
          <p:cNvPr id="22" name="Picture 8" descr="https://upload.wikimedia.org/wikipedia/commons/thumb/8/8c/El_Salvador_departments_blank.png/1280px-El_Salvador_departments_blank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058" y="4738928"/>
            <a:ext cx="885365" cy="4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Globe, World, Earth, Black, White, Continent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052" y="4707862"/>
            <a:ext cx="647299" cy="6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upload.wikimedia.org/wikipedia/commons/thumb/8/8c/El_Salvador_departments_blank.png/1280px-El_Salvador_departments_blank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22" y="4699892"/>
            <a:ext cx="885365" cy="4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5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Desafíos identificados en los indicadores nacionales alternativos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SV" dirty="0"/>
              <a:t>(a) limitaciones para la desagregación de la información, </a:t>
            </a:r>
          </a:p>
          <a:p>
            <a:pPr marL="0" indent="0">
              <a:buNone/>
            </a:pPr>
            <a:r>
              <a:rPr lang="es-SV" dirty="0"/>
              <a:t>(b) la falta de consolidación de los datos, </a:t>
            </a:r>
          </a:p>
          <a:p>
            <a:pPr marL="0" indent="0">
              <a:buNone/>
            </a:pPr>
            <a:r>
              <a:rPr lang="es-SV" dirty="0"/>
              <a:t>(c) limitantes en el registro de datos, y </a:t>
            </a:r>
          </a:p>
          <a:p>
            <a:pPr marL="0" indent="0">
              <a:buNone/>
            </a:pPr>
            <a:r>
              <a:rPr lang="es-SV" dirty="0"/>
              <a:t>(d) el cálculo de algunos indicadores requiere el dato de más de una institución, lo que demanda mayores niveles de coordinación inter-institucional. 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38131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73437"/>
          </a:xfrm>
        </p:spPr>
        <p:txBody>
          <a:bodyPr>
            <a:normAutofit fontScale="90000"/>
          </a:bodyPr>
          <a:lstStyle/>
          <a:p>
            <a:br>
              <a:rPr lang="es-SV" dirty="0">
                <a:solidFill>
                  <a:schemeClr val="bg1"/>
                </a:solidFill>
              </a:rPr>
            </a:br>
            <a:br>
              <a:rPr lang="es-SV" dirty="0">
                <a:solidFill>
                  <a:schemeClr val="bg1"/>
                </a:solidFill>
              </a:rPr>
            </a:br>
            <a:r>
              <a:rPr lang="es-SV" dirty="0">
                <a:solidFill>
                  <a:schemeClr val="bg1"/>
                </a:solidFill>
              </a:rPr>
              <a:t>3. Proceso de divulgación y validación de indicadores con dos actores clave: OSC &amp;  sector privado. </a:t>
            </a:r>
          </a:p>
        </p:txBody>
      </p:sp>
    </p:spTree>
    <p:extLst>
      <p:ext uri="{BB962C8B-B14F-4D97-AF65-F5344CB8AC3E}">
        <p14:creationId xmlns:p14="http://schemas.microsoft.com/office/powerpoint/2010/main" val="403987881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9067</TotalTime>
  <Words>1222</Words>
  <Application>Microsoft Office PowerPoint</Application>
  <PresentationFormat>Panorámica</PresentationFormat>
  <Paragraphs>109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1_Tema de Office</vt:lpstr>
      <vt:lpstr>Presentación de PowerPoint</vt:lpstr>
      <vt:lpstr>  1. ODS 16  importancia de “clusterisarlo” </vt:lpstr>
      <vt:lpstr>Presentación de PowerPoint</vt:lpstr>
      <vt:lpstr>Presentación de PowerPoint</vt:lpstr>
      <vt:lpstr>  2. Focalización y priorización: sector público revisó sus indicadores, metas y vincula con planes de acción e iniciativas de país e identificación desafíos.</vt:lpstr>
      <vt:lpstr>ODS priorizados GOES</vt:lpstr>
      <vt:lpstr>Presentación de PowerPoint</vt:lpstr>
      <vt:lpstr>Desafíos identificados en los indicadores nacionales alternativos</vt:lpstr>
      <vt:lpstr>  3. Proceso de divulgación y validación de indicadores con dos actores clave: OSC &amp;  sector privado. </vt:lpstr>
      <vt:lpstr>Presentación de PowerPoint</vt:lpstr>
      <vt:lpstr>Desafíos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Massimo Fortunato</dc:creator>
  <cp:lastModifiedBy>Laura Rivera</cp:lastModifiedBy>
  <cp:revision>99</cp:revision>
  <dcterms:created xsi:type="dcterms:W3CDTF">2016-09-24T01:20:59Z</dcterms:created>
  <dcterms:modified xsi:type="dcterms:W3CDTF">2017-06-14T18:34:19Z</dcterms:modified>
</cp:coreProperties>
</file>